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7" r:id="rId12"/>
    <p:sldId id="274" r:id="rId13"/>
    <p:sldId id="275" r:id="rId14"/>
    <p:sldId id="276" r:id="rId15"/>
    <p:sldId id="277" r:id="rId16"/>
    <p:sldId id="278" r:id="rId17"/>
    <p:sldId id="279"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onsolas" panose="020B0609020204030204" pitchFamily="49" charset="0"/>
      <p:regular r:id="rId26"/>
      <p:bold r:id="rId27"/>
      <p:italic r:id="rId28"/>
      <p:boldItalic r:id="rId29"/>
    </p:embeddedFont>
    <p:embeddedFont>
      <p:font typeface="Libre Franklin" pitchFamily="2" charset="77"/>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EDsCVIdqJPDu48NPr1jsFyYGN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p:scale>
          <a:sx n="120" d="100"/>
          <a:sy n="120" d="100"/>
        </p:scale>
        <p:origin x="8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o-NO" sz="1200" i="1">
                <a:solidFill>
                  <a:schemeClr val="dk1"/>
                </a:solidFill>
                <a:latin typeface="Calibri"/>
                <a:ea typeface="Calibri"/>
                <a:cs typeface="Calibri"/>
                <a:sym typeface="Calibri"/>
              </a:rPr>
              <a:t>Den neste </a:t>
            </a:r>
            <a:r>
              <a:rPr lang="no-NO" i="1"/>
              <a:t>dobbeltimen</a:t>
            </a:r>
            <a:r>
              <a:rPr lang="no-NO" sz="1200" i="1">
                <a:solidFill>
                  <a:schemeClr val="dk1"/>
                </a:solidFill>
                <a:latin typeface="Calibri"/>
                <a:ea typeface="Calibri"/>
                <a:cs typeface="Calibri"/>
                <a:sym typeface="Calibri"/>
              </a:rPr>
              <a:t> skal vi snakke om det å bruke stemmen sin, hva ytringsfrihet er og hvilket ansvar vi har når vi ytrer oss. Det har aldri vært lettere å ytre seg, og flere kommer til orde både gjennom sosiale og tradisjonelle medier, men det er likevel en del barrierer som gjør at særlig unge er usikre når de skal mene noe. De neste to timene skal vi snakke litt mer om hvorfor det er sånn, og hva vi kan gjøre.</a:t>
            </a:r>
            <a:r>
              <a:rPr lang="no-NO" sz="1200">
                <a:solidFill>
                  <a:schemeClr val="dk1"/>
                </a:solidFill>
                <a:latin typeface="Calibri"/>
                <a:ea typeface="Calibri"/>
                <a:cs typeface="Calibri"/>
                <a:sym typeface="Calibri"/>
              </a:rPr>
              <a:t> </a:t>
            </a:r>
            <a:endParaRPr/>
          </a:p>
        </p:txBody>
      </p:sp>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f7a59487b_2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df7a59487b_2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df7a59487b_2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12</a:t>
            </a:fld>
            <a:endParaRPr/>
          </a:p>
        </p:txBody>
      </p:sp>
    </p:spTree>
    <p:extLst>
      <p:ext uri="{BB962C8B-B14F-4D97-AF65-F5344CB8AC3E}">
        <p14:creationId xmlns:p14="http://schemas.microsoft.com/office/powerpoint/2010/main" val="158348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13</a:t>
            </a:fld>
            <a:endParaRPr/>
          </a:p>
        </p:txBody>
      </p:sp>
    </p:spTree>
    <p:extLst>
      <p:ext uri="{BB962C8B-B14F-4D97-AF65-F5344CB8AC3E}">
        <p14:creationId xmlns:p14="http://schemas.microsoft.com/office/powerpoint/2010/main" val="287296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14</a:t>
            </a:fld>
            <a:endParaRPr/>
          </a:p>
        </p:txBody>
      </p:sp>
    </p:spTree>
    <p:extLst>
      <p:ext uri="{BB962C8B-B14F-4D97-AF65-F5344CB8AC3E}">
        <p14:creationId xmlns:p14="http://schemas.microsoft.com/office/powerpoint/2010/main" val="3661144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15</a:t>
            </a:fld>
            <a:endParaRPr/>
          </a:p>
        </p:txBody>
      </p:sp>
    </p:spTree>
    <p:extLst>
      <p:ext uri="{BB962C8B-B14F-4D97-AF65-F5344CB8AC3E}">
        <p14:creationId xmlns:p14="http://schemas.microsoft.com/office/powerpoint/2010/main" val="278876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16</a:t>
            </a:fld>
            <a:endParaRPr/>
          </a:p>
        </p:txBody>
      </p:sp>
    </p:spTree>
    <p:extLst>
      <p:ext uri="{BB962C8B-B14F-4D97-AF65-F5344CB8AC3E}">
        <p14:creationId xmlns:p14="http://schemas.microsoft.com/office/powerpoint/2010/main" val="1146304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17</a:t>
            </a:fld>
            <a:endParaRPr/>
          </a:p>
        </p:txBody>
      </p:sp>
    </p:spTree>
    <p:extLst>
      <p:ext uri="{BB962C8B-B14F-4D97-AF65-F5344CB8AC3E}">
        <p14:creationId xmlns:p14="http://schemas.microsoft.com/office/powerpoint/2010/main" val="278136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f7a59487b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df7a59487b_2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b-NO"/>
              <a:t>Lenke </a:t>
            </a:r>
            <a:r>
              <a:rPr lang="nb-NO" dirty="0"/>
              <a:t>til introduksjonsfilmen: </a:t>
            </a:r>
            <a:r>
              <a:rPr lang="nb-NO" dirty="0" err="1"/>
              <a:t>www.norskpen.no</a:t>
            </a:r>
            <a:r>
              <a:rPr lang="nb-NO" dirty="0"/>
              <a:t>/skoleopplegg</a:t>
            </a:r>
            <a:endParaRPr dirty="0"/>
          </a:p>
        </p:txBody>
      </p:sp>
      <p:sp>
        <p:nvSpPr>
          <p:cNvPr id="66" name="Google Shape;66;gdf7a59487b_2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f7a59487b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df7a59487b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gdf7a59487b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81" name="Google Shape;8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de">
  <p:cSld name="Tittellysbilde">
    <p:bg>
      <p:bgPr>
        <a:solidFill>
          <a:schemeClr val="dk1"/>
        </a:solidFill>
        <a:effectLst/>
      </p:bgPr>
    </p:bg>
    <p:spTree>
      <p:nvGrpSpPr>
        <p:cNvPr id="1" name="Shape 14"/>
        <p:cNvGrpSpPr/>
        <p:nvPr/>
      </p:nvGrpSpPr>
      <p:grpSpPr>
        <a:xfrm>
          <a:off x="0" y="0"/>
          <a:ext cx="0" cy="0"/>
          <a:chOff x="0" y="0"/>
          <a:chExt cx="0" cy="0"/>
        </a:xfrm>
      </p:grpSpPr>
      <p:sp>
        <p:nvSpPr>
          <p:cNvPr id="15" name="Google Shape;15;p23"/>
          <p:cNvSpPr txBox="1">
            <a:spLocks noGrp="1"/>
          </p:cNvSpPr>
          <p:nvPr>
            <p:ph type="title"/>
          </p:nvPr>
        </p:nvSpPr>
        <p:spPr>
          <a:xfrm>
            <a:off x="1253885" y="1252538"/>
            <a:ext cx="9684214"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5600"/>
              <a:buFont typeface="Libre Franklin"/>
              <a:buNone/>
              <a:defRPr sz="5600" b="1" i="0">
                <a:solidFill>
                  <a:schemeClr val="dk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3"/>
          <p:cNvSpPr txBox="1">
            <a:spLocks noGrp="1"/>
          </p:cNvSpPr>
          <p:nvPr>
            <p:ph type="body" idx="1"/>
          </p:nvPr>
        </p:nvSpPr>
        <p:spPr>
          <a:xfrm>
            <a:off x="1253885" y="4240219"/>
            <a:ext cx="9684214" cy="13652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rgbClr val="8B88B1"/>
              </a:buClr>
              <a:buSzPts val="2000"/>
              <a:buNone/>
              <a:defRPr sz="2000">
                <a:solidFill>
                  <a:srgbClr val="8B88B1"/>
                </a:solidFill>
              </a:defRPr>
            </a:lvl2pPr>
            <a:lvl3pPr marL="1371600" lvl="2" indent="-228600" algn="l">
              <a:lnSpc>
                <a:spcPct val="90000"/>
              </a:lnSpc>
              <a:spcBef>
                <a:spcPts val="500"/>
              </a:spcBef>
              <a:spcAft>
                <a:spcPts val="0"/>
              </a:spcAft>
              <a:buClr>
                <a:srgbClr val="8B88B1"/>
              </a:buClr>
              <a:buSzPts val="1800"/>
              <a:buNone/>
              <a:defRPr sz="1800">
                <a:solidFill>
                  <a:srgbClr val="8B88B1"/>
                </a:solidFill>
              </a:defRPr>
            </a:lvl3pPr>
            <a:lvl4pPr marL="1828800" lvl="3" indent="-228600" algn="l">
              <a:lnSpc>
                <a:spcPct val="90000"/>
              </a:lnSpc>
              <a:spcBef>
                <a:spcPts val="500"/>
              </a:spcBef>
              <a:spcAft>
                <a:spcPts val="0"/>
              </a:spcAft>
              <a:buClr>
                <a:srgbClr val="8B88B1"/>
              </a:buClr>
              <a:buSzPts val="1600"/>
              <a:buNone/>
              <a:defRPr sz="1600">
                <a:solidFill>
                  <a:srgbClr val="8B88B1"/>
                </a:solidFill>
              </a:defRPr>
            </a:lvl4pPr>
            <a:lvl5pPr marL="2286000" lvl="4" indent="-228600" algn="l">
              <a:lnSpc>
                <a:spcPct val="90000"/>
              </a:lnSpc>
              <a:spcBef>
                <a:spcPts val="500"/>
              </a:spcBef>
              <a:spcAft>
                <a:spcPts val="0"/>
              </a:spcAft>
              <a:buClr>
                <a:srgbClr val="8B88B1"/>
              </a:buClr>
              <a:buSzPts val="1600"/>
              <a:buNone/>
              <a:defRPr sz="1600">
                <a:solidFill>
                  <a:srgbClr val="8B88B1"/>
                </a:solidFill>
              </a:defRPr>
            </a:lvl5pPr>
            <a:lvl6pPr marL="2743200" lvl="5" indent="-228600" algn="l">
              <a:lnSpc>
                <a:spcPct val="90000"/>
              </a:lnSpc>
              <a:spcBef>
                <a:spcPts val="500"/>
              </a:spcBef>
              <a:spcAft>
                <a:spcPts val="0"/>
              </a:spcAft>
              <a:buClr>
                <a:srgbClr val="8B88B1"/>
              </a:buClr>
              <a:buSzPts val="1600"/>
              <a:buNone/>
              <a:defRPr sz="1600">
                <a:solidFill>
                  <a:srgbClr val="8B88B1"/>
                </a:solidFill>
              </a:defRPr>
            </a:lvl6pPr>
            <a:lvl7pPr marL="3200400" lvl="6" indent="-228600" algn="l">
              <a:lnSpc>
                <a:spcPct val="90000"/>
              </a:lnSpc>
              <a:spcBef>
                <a:spcPts val="500"/>
              </a:spcBef>
              <a:spcAft>
                <a:spcPts val="0"/>
              </a:spcAft>
              <a:buClr>
                <a:srgbClr val="8B88B1"/>
              </a:buClr>
              <a:buSzPts val="1600"/>
              <a:buNone/>
              <a:defRPr sz="1600">
                <a:solidFill>
                  <a:srgbClr val="8B88B1"/>
                </a:solidFill>
              </a:defRPr>
            </a:lvl7pPr>
            <a:lvl8pPr marL="3657600" lvl="7" indent="-228600" algn="l">
              <a:lnSpc>
                <a:spcPct val="90000"/>
              </a:lnSpc>
              <a:spcBef>
                <a:spcPts val="500"/>
              </a:spcBef>
              <a:spcAft>
                <a:spcPts val="0"/>
              </a:spcAft>
              <a:buClr>
                <a:srgbClr val="8B88B1"/>
              </a:buClr>
              <a:buSzPts val="1600"/>
              <a:buNone/>
              <a:defRPr sz="1600">
                <a:solidFill>
                  <a:srgbClr val="8B88B1"/>
                </a:solidFill>
              </a:defRPr>
            </a:lvl8pPr>
            <a:lvl9pPr marL="4114800" lvl="8" indent="-228600" algn="l">
              <a:lnSpc>
                <a:spcPct val="90000"/>
              </a:lnSpc>
              <a:spcBef>
                <a:spcPts val="500"/>
              </a:spcBef>
              <a:spcAft>
                <a:spcPts val="0"/>
              </a:spcAft>
              <a:buClr>
                <a:srgbClr val="8B88B1"/>
              </a:buClr>
              <a:buSzPts val="1600"/>
              <a:buNone/>
              <a:defRPr sz="1600">
                <a:solidFill>
                  <a:srgbClr val="8B88B1"/>
                </a:solidFill>
              </a:defRPr>
            </a:lvl9pPr>
          </a:lstStyle>
          <a:p>
            <a:endParaRPr/>
          </a:p>
        </p:txBody>
      </p:sp>
      <p:cxnSp>
        <p:nvCxnSpPr>
          <p:cNvPr id="17" name="Google Shape;17;p23"/>
          <p:cNvCxnSpPr/>
          <p:nvPr/>
        </p:nvCxnSpPr>
        <p:spPr>
          <a:xfrm rot="10800000">
            <a:off x="933959" y="1"/>
            <a:ext cx="0" cy="3894924"/>
          </a:xfrm>
          <a:prstGeom prst="straightConnector1">
            <a:avLst/>
          </a:prstGeom>
          <a:noFill/>
          <a:ln w="57150" cap="flat" cmpd="sng">
            <a:solidFill>
              <a:schemeClr val="lt1"/>
            </a:solidFill>
            <a:prstDash val="solid"/>
            <a:miter lim="800000"/>
            <a:headEnd type="none" w="sm" len="sm"/>
            <a:tailEnd type="none" w="sm" len="sm"/>
          </a:ln>
        </p:spPr>
      </p:cxnSp>
      <p:pic>
        <p:nvPicPr>
          <p:cNvPr id="18" name="Google Shape;18;p23"/>
          <p:cNvPicPr preferRelativeResize="0"/>
          <p:nvPr/>
        </p:nvPicPr>
        <p:blipFill rotWithShape="1">
          <a:blip r:embed="rId2">
            <a:alphaModFix/>
          </a:blip>
          <a:srcRect/>
          <a:stretch/>
        </p:blipFill>
        <p:spPr>
          <a:xfrm>
            <a:off x="10884445" y="6160550"/>
            <a:ext cx="903447" cy="4410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tat">
  <p:cSld name="Sitat">
    <p:bg>
      <p:bgPr>
        <a:solidFill>
          <a:schemeClr val="dk2"/>
        </a:solidFill>
        <a:effectLst/>
      </p:bgPr>
    </p:bg>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2260168" y="2990538"/>
            <a:ext cx="7671664" cy="876924"/>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200"/>
              <a:buFont typeface="Libre Franklin"/>
              <a:buNone/>
              <a:defRPr sz="3200" b="1" i="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1" name="Google Shape;21;p24"/>
          <p:cNvCxnSpPr/>
          <p:nvPr/>
        </p:nvCxnSpPr>
        <p:spPr>
          <a:xfrm rot="10800000">
            <a:off x="1131154" y="3404556"/>
            <a:ext cx="0" cy="3453445"/>
          </a:xfrm>
          <a:prstGeom prst="straightConnector1">
            <a:avLst/>
          </a:prstGeom>
          <a:noFill/>
          <a:ln w="57150" cap="flat" cmpd="sng">
            <a:solidFill>
              <a:schemeClr val="dk1"/>
            </a:solidFill>
            <a:prstDash val="solid"/>
            <a:miter lim="800000"/>
            <a:headEnd type="none" w="sm" len="sm"/>
            <a:tailEnd type="none" w="sm" len="sm"/>
          </a:ln>
        </p:spPr>
      </p:cxnSp>
      <p:cxnSp>
        <p:nvCxnSpPr>
          <p:cNvPr id="22" name="Google Shape;22;p24"/>
          <p:cNvCxnSpPr/>
          <p:nvPr/>
        </p:nvCxnSpPr>
        <p:spPr>
          <a:xfrm rot="10800000" flipH="1">
            <a:off x="1101725" y="3401978"/>
            <a:ext cx="1158443" cy="2578"/>
          </a:xfrm>
          <a:prstGeom prst="straightConnector1">
            <a:avLst/>
          </a:prstGeom>
          <a:noFill/>
          <a:ln w="57150" cap="flat" cmpd="sng">
            <a:solidFill>
              <a:schemeClr val="dk1"/>
            </a:solidFill>
            <a:prstDash val="solid"/>
            <a:miter lim="800000"/>
            <a:headEnd type="none" w="sm" len="sm"/>
            <a:tailEnd type="none" w="sm" len="sm"/>
          </a:ln>
        </p:spPr>
      </p:cxnSp>
      <p:pic>
        <p:nvPicPr>
          <p:cNvPr id="23" name="Google Shape;23;p24"/>
          <p:cNvPicPr preferRelativeResize="0"/>
          <p:nvPr/>
        </p:nvPicPr>
        <p:blipFill rotWithShape="1">
          <a:blip r:embed="rId2">
            <a:alphaModFix/>
          </a:blip>
          <a:srcRect/>
          <a:stretch/>
        </p:blipFill>
        <p:spPr>
          <a:xfrm>
            <a:off x="10884445" y="6160551"/>
            <a:ext cx="903446" cy="4410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loverskrift">
  <p:cSld name="Deloverskrift">
    <p:bg>
      <p:bgPr>
        <a:solidFill>
          <a:schemeClr val="dk1"/>
        </a:solidFill>
        <a:effectLst/>
      </p:bgPr>
    </p:bg>
    <p:spTree>
      <p:nvGrpSpPr>
        <p:cNvPr id="1" name="Shape 24"/>
        <p:cNvGrpSpPr/>
        <p:nvPr/>
      </p:nvGrpSpPr>
      <p:grpSpPr>
        <a:xfrm>
          <a:off x="0" y="0"/>
          <a:ext cx="0" cy="0"/>
          <a:chOff x="0" y="0"/>
          <a:chExt cx="0" cy="0"/>
        </a:xfrm>
      </p:grpSpPr>
      <p:sp>
        <p:nvSpPr>
          <p:cNvPr id="25" name="Google Shape;25;p26"/>
          <p:cNvSpPr txBox="1">
            <a:spLocks noGrp="1"/>
          </p:cNvSpPr>
          <p:nvPr>
            <p:ph type="title"/>
          </p:nvPr>
        </p:nvSpPr>
        <p:spPr>
          <a:xfrm>
            <a:off x="2557217" y="3808483"/>
            <a:ext cx="7671664" cy="19527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4000"/>
              <a:buFont typeface="Libre Franklin"/>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6" name="Google Shape;26;p26"/>
          <p:cNvCxnSpPr/>
          <p:nvPr/>
        </p:nvCxnSpPr>
        <p:spPr>
          <a:xfrm rot="10800000">
            <a:off x="1" y="4113890"/>
            <a:ext cx="2293748" cy="0"/>
          </a:xfrm>
          <a:prstGeom prst="straightConnector1">
            <a:avLst/>
          </a:prstGeom>
          <a:noFill/>
          <a:ln w="57150" cap="flat" cmpd="sng">
            <a:solidFill>
              <a:schemeClr val="lt1"/>
            </a:solidFill>
            <a:prstDash val="solid"/>
            <a:miter lim="800000"/>
            <a:headEnd type="none" w="sm" len="sm"/>
            <a:tailEnd type="none" w="sm" len="sm"/>
          </a:ln>
        </p:spPr>
      </p:cxnSp>
      <p:pic>
        <p:nvPicPr>
          <p:cNvPr id="27" name="Google Shape;27;p26"/>
          <p:cNvPicPr preferRelativeResize="0"/>
          <p:nvPr/>
        </p:nvPicPr>
        <p:blipFill rotWithShape="1">
          <a:blip r:embed="rId2">
            <a:alphaModFix/>
          </a:blip>
          <a:srcRect/>
          <a:stretch/>
        </p:blipFill>
        <p:spPr>
          <a:xfrm>
            <a:off x="10884445" y="6160550"/>
            <a:ext cx="903447" cy="44102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tel og innhold">
  <p:cSld name="Tittel og innhold">
    <p:bg>
      <p:bgPr>
        <a:solidFill>
          <a:schemeClr val="lt2"/>
        </a:solidFill>
        <a:effectLst/>
      </p:bgPr>
    </p:bg>
    <p:spTree>
      <p:nvGrpSpPr>
        <p:cNvPr id="1" name="Shape 28"/>
        <p:cNvGrpSpPr/>
        <p:nvPr/>
      </p:nvGrpSpPr>
      <p:grpSpPr>
        <a:xfrm>
          <a:off x="0" y="0"/>
          <a:ext cx="0" cy="0"/>
          <a:chOff x="0" y="0"/>
          <a:chExt cx="0" cy="0"/>
        </a:xfrm>
      </p:grpSpPr>
      <p:sp>
        <p:nvSpPr>
          <p:cNvPr id="29" name="Google Shape;29;p25"/>
          <p:cNvSpPr txBox="1">
            <a:spLocks noGrp="1"/>
          </p:cNvSpPr>
          <p:nvPr>
            <p:ph type="body" idx="1"/>
          </p:nvPr>
        </p:nvSpPr>
        <p:spPr>
          <a:xfrm>
            <a:off x="1253892" y="2439475"/>
            <a:ext cx="9684212" cy="32371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solidFill>
                  <a:schemeClr val="dk1"/>
                </a:solidFill>
              </a:defRPr>
            </a:lvl2pPr>
            <a:lvl3pPr marL="1371600" lvl="2" indent="-330200" algn="l">
              <a:lnSpc>
                <a:spcPct val="90000"/>
              </a:lnSpc>
              <a:spcBef>
                <a:spcPts val="500"/>
              </a:spcBef>
              <a:spcAft>
                <a:spcPts val="0"/>
              </a:spcAft>
              <a:buClr>
                <a:schemeClr val="dk1"/>
              </a:buClr>
              <a:buSzPts val="1600"/>
              <a:buChar char="•"/>
              <a:defRPr>
                <a:solidFill>
                  <a:schemeClr val="dk1"/>
                </a:solidFill>
              </a:defRPr>
            </a:lvl3pPr>
            <a:lvl4pPr marL="1828800" lvl="3" indent="-330200" algn="l">
              <a:lnSpc>
                <a:spcPct val="90000"/>
              </a:lnSpc>
              <a:spcBef>
                <a:spcPts val="500"/>
              </a:spcBef>
              <a:spcAft>
                <a:spcPts val="0"/>
              </a:spcAft>
              <a:buClr>
                <a:schemeClr val="dk1"/>
              </a:buClr>
              <a:buSzPts val="1600"/>
              <a:buChar char="•"/>
              <a:defRPr>
                <a:solidFill>
                  <a:schemeClr val="dk1"/>
                </a:solidFill>
              </a:defRPr>
            </a:lvl4pPr>
            <a:lvl5pPr marL="2286000" lvl="4" indent="-317500" algn="l">
              <a:lnSpc>
                <a:spcPct val="90000"/>
              </a:lnSpc>
              <a:spcBef>
                <a:spcPts val="500"/>
              </a:spcBef>
              <a:spcAft>
                <a:spcPts val="0"/>
              </a:spcAft>
              <a:buClr>
                <a:schemeClr val="dk1"/>
              </a:buClr>
              <a:buSzPts val="14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5"/>
          <p:cNvSpPr txBox="1">
            <a:spLocks noGrp="1"/>
          </p:cNvSpPr>
          <p:nvPr>
            <p:ph type="title"/>
          </p:nvPr>
        </p:nvSpPr>
        <p:spPr>
          <a:xfrm>
            <a:off x="1253892" y="1075387"/>
            <a:ext cx="9684214" cy="11030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Libre Frankli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1" name="Google Shape;31;p25"/>
          <p:cNvCxnSpPr/>
          <p:nvPr/>
        </p:nvCxnSpPr>
        <p:spPr>
          <a:xfrm rot="10800000">
            <a:off x="11336169" y="-7978"/>
            <a:ext cx="0" cy="5615002"/>
          </a:xfrm>
          <a:prstGeom prst="straightConnector1">
            <a:avLst/>
          </a:prstGeom>
          <a:noFill/>
          <a:ln w="57150" cap="flat" cmpd="sng">
            <a:solidFill>
              <a:schemeClr val="dk2"/>
            </a:solidFill>
            <a:prstDash val="solid"/>
            <a:miter lim="800000"/>
            <a:headEnd type="none" w="sm" len="sm"/>
            <a:tailEnd type="none" w="sm" len="sm"/>
          </a:ln>
        </p:spPr>
      </p:cxnSp>
      <p:pic>
        <p:nvPicPr>
          <p:cNvPr id="32" name="Google Shape;32;p25"/>
          <p:cNvPicPr preferRelativeResize="0"/>
          <p:nvPr/>
        </p:nvPicPr>
        <p:blipFill rotWithShape="1">
          <a:blip r:embed="rId2">
            <a:alphaModFix/>
          </a:blip>
          <a:srcRect/>
          <a:stretch/>
        </p:blipFill>
        <p:spPr>
          <a:xfrm>
            <a:off x="10884445" y="6160550"/>
            <a:ext cx="903447" cy="4410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side">
  <p:cSld name="Logoside">
    <p:bg>
      <p:bgPr>
        <a:solidFill>
          <a:schemeClr val="dk1"/>
        </a:solidFill>
        <a:effectLst/>
      </p:bgPr>
    </p:bg>
    <p:spTree>
      <p:nvGrpSpPr>
        <p:cNvPr id="1" name="Shape 33"/>
        <p:cNvGrpSpPr/>
        <p:nvPr/>
      </p:nvGrpSpPr>
      <p:grpSpPr>
        <a:xfrm>
          <a:off x="0" y="0"/>
          <a:ext cx="0" cy="0"/>
          <a:chOff x="0" y="0"/>
          <a:chExt cx="0" cy="0"/>
        </a:xfrm>
      </p:grpSpPr>
      <p:pic>
        <p:nvPicPr>
          <p:cNvPr id="34" name="Google Shape;34;p28" descr="Et bilde som inneholder tegning, skilt&#10;&#10;Automatisk generert beskrivelse"/>
          <p:cNvPicPr preferRelativeResize="0"/>
          <p:nvPr/>
        </p:nvPicPr>
        <p:blipFill rotWithShape="1">
          <a:blip r:embed="rId2">
            <a:alphaModFix/>
          </a:blip>
          <a:srcRect/>
          <a:stretch/>
        </p:blipFill>
        <p:spPr>
          <a:xfrm>
            <a:off x="4567271" y="2681514"/>
            <a:ext cx="3057457" cy="1494971"/>
          </a:xfrm>
          <a:prstGeom prst="rect">
            <a:avLst/>
          </a:prstGeom>
          <a:noFill/>
          <a:ln>
            <a:noFill/>
          </a:ln>
        </p:spPr>
      </p:pic>
      <p:cxnSp>
        <p:nvCxnSpPr>
          <p:cNvPr id="35" name="Google Shape;35;p28"/>
          <p:cNvCxnSpPr/>
          <p:nvPr/>
        </p:nvCxnSpPr>
        <p:spPr>
          <a:xfrm rot="10800000">
            <a:off x="11258040" y="2911152"/>
            <a:ext cx="0" cy="3946848"/>
          </a:xfrm>
          <a:prstGeom prst="straightConnector1">
            <a:avLst/>
          </a:prstGeom>
          <a:noFill/>
          <a:ln w="57150" cap="flat" cmpd="sng">
            <a:solidFill>
              <a:schemeClr val="lt1"/>
            </a:solidFill>
            <a:prstDash val="solid"/>
            <a:miter lim="800000"/>
            <a:headEnd type="none" w="sm" len="sm"/>
            <a:tailEnd type="none" w="sm" len="sm"/>
          </a:ln>
        </p:spPr>
      </p:cxnSp>
      <p:cxnSp>
        <p:nvCxnSpPr>
          <p:cNvPr id="36" name="Google Shape;36;p28"/>
          <p:cNvCxnSpPr/>
          <p:nvPr/>
        </p:nvCxnSpPr>
        <p:spPr>
          <a:xfrm rot="10800000">
            <a:off x="933959" y="1"/>
            <a:ext cx="0" cy="3946848"/>
          </a:xfrm>
          <a:prstGeom prst="straightConnector1">
            <a:avLst/>
          </a:prstGeom>
          <a:noFill/>
          <a:ln w="57150" cap="flat" cmpd="sng">
            <a:solidFill>
              <a:schemeClr val="lt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de med tekst">
  <p:cSld name="Bilde med tekst">
    <p:bg>
      <p:bgPr>
        <a:solidFill>
          <a:schemeClr val="lt2"/>
        </a:solidFill>
        <a:effectLst/>
      </p:bgPr>
    </p:bg>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1253893" y="1617551"/>
            <a:ext cx="3963565" cy="268732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400"/>
              <a:buFont typeface="Libre Franklin"/>
              <a:buNone/>
              <a:defRPr sz="2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 name="Google Shape;39;p27"/>
          <p:cNvCxnSpPr/>
          <p:nvPr/>
        </p:nvCxnSpPr>
        <p:spPr>
          <a:xfrm rot="10800000">
            <a:off x="1892992" y="5495365"/>
            <a:ext cx="4669173" cy="8964"/>
          </a:xfrm>
          <a:prstGeom prst="straightConnector1">
            <a:avLst/>
          </a:prstGeom>
          <a:noFill/>
          <a:ln w="57150" cap="flat" cmpd="sng">
            <a:solidFill>
              <a:schemeClr val="lt1"/>
            </a:solidFill>
            <a:prstDash val="solid"/>
            <a:miter lim="800000"/>
            <a:headEnd type="none" w="sm" len="sm"/>
            <a:tailEnd type="none" w="sm" len="sm"/>
          </a:ln>
        </p:spPr>
      </p:cxnSp>
      <p:cxnSp>
        <p:nvCxnSpPr>
          <p:cNvPr id="40" name="Google Shape;40;p27"/>
          <p:cNvCxnSpPr/>
          <p:nvPr/>
        </p:nvCxnSpPr>
        <p:spPr>
          <a:xfrm>
            <a:off x="1921119" y="4476541"/>
            <a:ext cx="0" cy="1027788"/>
          </a:xfrm>
          <a:prstGeom prst="straightConnector1">
            <a:avLst/>
          </a:prstGeom>
          <a:noFill/>
          <a:ln w="57150" cap="flat" cmpd="sng">
            <a:solidFill>
              <a:schemeClr val="lt1"/>
            </a:solidFill>
            <a:prstDash val="solid"/>
            <a:miter lim="800000"/>
            <a:headEnd type="none" w="sm" len="sm"/>
            <a:tailEnd type="none" w="sm" len="sm"/>
          </a:ln>
        </p:spPr>
      </p:cxnSp>
      <p:sp>
        <p:nvSpPr>
          <p:cNvPr id="41" name="Google Shape;41;p27"/>
          <p:cNvSpPr>
            <a:spLocks noGrp="1"/>
          </p:cNvSpPr>
          <p:nvPr>
            <p:ph type="pic" idx="2"/>
          </p:nvPr>
        </p:nvSpPr>
        <p:spPr>
          <a:xfrm>
            <a:off x="6254052" y="684574"/>
            <a:ext cx="4591095" cy="5164982"/>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1pPr>
            <a:lvl2pPr marR="0" lvl="1" algn="l" rtl="0">
              <a:lnSpc>
                <a:spcPct val="90000"/>
              </a:lnSpc>
              <a:spcBef>
                <a:spcPts val="50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3pPr>
            <a:lvl4pPr marR="0" lvl="3"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4pPr>
            <a:lvl5pPr marR="0" lvl="4"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42" name="Google Shape;42;p27"/>
          <p:cNvPicPr preferRelativeResize="0"/>
          <p:nvPr/>
        </p:nvPicPr>
        <p:blipFill rotWithShape="1">
          <a:blip r:embed="rId2">
            <a:alphaModFix/>
          </a:blip>
          <a:srcRect/>
          <a:stretch/>
        </p:blipFill>
        <p:spPr>
          <a:xfrm>
            <a:off x="10884445" y="6160550"/>
            <a:ext cx="903447" cy="4410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 spalter">
  <p:cSld name="To spalter">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1253892" y="1075387"/>
            <a:ext cx="9684214" cy="11030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Libre Franklin"/>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9"/>
          <p:cNvSpPr txBox="1">
            <a:spLocks noGrp="1"/>
          </p:cNvSpPr>
          <p:nvPr>
            <p:ph type="body" idx="1"/>
          </p:nvPr>
        </p:nvSpPr>
        <p:spPr>
          <a:xfrm>
            <a:off x="1253892" y="2612573"/>
            <a:ext cx="4430213" cy="317004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solidFill>
                  <a:schemeClr val="dk1"/>
                </a:solidFill>
              </a:defRPr>
            </a:lvl2pPr>
            <a:lvl3pPr marL="1371600" lvl="2" indent="-330200" algn="l">
              <a:lnSpc>
                <a:spcPct val="90000"/>
              </a:lnSpc>
              <a:spcBef>
                <a:spcPts val="500"/>
              </a:spcBef>
              <a:spcAft>
                <a:spcPts val="0"/>
              </a:spcAft>
              <a:buClr>
                <a:schemeClr val="dk1"/>
              </a:buClr>
              <a:buSzPts val="1600"/>
              <a:buChar char="•"/>
              <a:defRPr>
                <a:solidFill>
                  <a:schemeClr val="dk1"/>
                </a:solidFill>
              </a:defRPr>
            </a:lvl3pPr>
            <a:lvl4pPr marL="1828800" lvl="3" indent="-330200" algn="l">
              <a:lnSpc>
                <a:spcPct val="90000"/>
              </a:lnSpc>
              <a:spcBef>
                <a:spcPts val="500"/>
              </a:spcBef>
              <a:spcAft>
                <a:spcPts val="0"/>
              </a:spcAft>
              <a:buClr>
                <a:schemeClr val="dk1"/>
              </a:buClr>
              <a:buSzPts val="1600"/>
              <a:buChar char="•"/>
              <a:defRPr>
                <a:solidFill>
                  <a:schemeClr val="dk1"/>
                </a:solidFill>
              </a:defRPr>
            </a:lvl4pPr>
            <a:lvl5pPr marL="2286000" lvl="4" indent="-317500" algn="l">
              <a:lnSpc>
                <a:spcPct val="90000"/>
              </a:lnSpc>
              <a:spcBef>
                <a:spcPts val="500"/>
              </a:spcBef>
              <a:spcAft>
                <a:spcPts val="0"/>
              </a:spcAft>
              <a:buClr>
                <a:schemeClr val="dk1"/>
              </a:buClr>
              <a:buSzPts val="14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body" idx="2"/>
          </p:nvPr>
        </p:nvSpPr>
        <p:spPr>
          <a:xfrm>
            <a:off x="6172199" y="2612573"/>
            <a:ext cx="4765907" cy="317004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solidFill>
                  <a:schemeClr val="dk1"/>
                </a:solidFill>
              </a:defRPr>
            </a:lvl2pPr>
            <a:lvl3pPr marL="1371600" lvl="2" indent="-330200" algn="l">
              <a:lnSpc>
                <a:spcPct val="90000"/>
              </a:lnSpc>
              <a:spcBef>
                <a:spcPts val="500"/>
              </a:spcBef>
              <a:spcAft>
                <a:spcPts val="0"/>
              </a:spcAft>
              <a:buClr>
                <a:schemeClr val="dk1"/>
              </a:buClr>
              <a:buSzPts val="1600"/>
              <a:buChar char="•"/>
              <a:defRPr>
                <a:solidFill>
                  <a:schemeClr val="dk1"/>
                </a:solidFill>
              </a:defRPr>
            </a:lvl3pPr>
            <a:lvl4pPr marL="1828800" lvl="3" indent="-330200" algn="l">
              <a:lnSpc>
                <a:spcPct val="90000"/>
              </a:lnSpc>
              <a:spcBef>
                <a:spcPts val="500"/>
              </a:spcBef>
              <a:spcAft>
                <a:spcPts val="0"/>
              </a:spcAft>
              <a:buClr>
                <a:schemeClr val="dk1"/>
              </a:buClr>
              <a:buSzPts val="1600"/>
              <a:buChar char="•"/>
              <a:defRPr>
                <a:solidFill>
                  <a:schemeClr val="dk1"/>
                </a:solidFill>
              </a:defRPr>
            </a:lvl4pPr>
            <a:lvl5pPr marL="2286000" lvl="4" indent="-317500" algn="l">
              <a:lnSpc>
                <a:spcPct val="90000"/>
              </a:lnSpc>
              <a:spcBef>
                <a:spcPts val="500"/>
              </a:spcBef>
              <a:spcAft>
                <a:spcPts val="0"/>
              </a:spcAft>
              <a:buClr>
                <a:schemeClr val="dk1"/>
              </a:buClr>
              <a:buSzPts val="14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7" name="Google Shape;47;p29"/>
          <p:cNvCxnSpPr/>
          <p:nvPr/>
        </p:nvCxnSpPr>
        <p:spPr>
          <a:xfrm rot="10800000">
            <a:off x="933959" y="1"/>
            <a:ext cx="0" cy="3894924"/>
          </a:xfrm>
          <a:prstGeom prst="straightConnector1">
            <a:avLst/>
          </a:prstGeom>
          <a:noFill/>
          <a:ln w="57150" cap="flat" cmpd="sng">
            <a:solidFill>
              <a:schemeClr val="lt1"/>
            </a:solidFill>
            <a:prstDash val="solid"/>
            <a:miter lim="800000"/>
            <a:headEnd type="none" w="sm" len="sm"/>
            <a:tailEnd type="none" w="sm" len="sm"/>
          </a:ln>
        </p:spPr>
      </p:cxnSp>
      <p:pic>
        <p:nvPicPr>
          <p:cNvPr id="48" name="Google Shape;48;p29"/>
          <p:cNvPicPr preferRelativeResize="0"/>
          <p:nvPr/>
        </p:nvPicPr>
        <p:blipFill rotWithShape="1">
          <a:blip r:embed="rId2">
            <a:alphaModFix/>
          </a:blip>
          <a:srcRect/>
          <a:stretch/>
        </p:blipFill>
        <p:spPr>
          <a:xfrm>
            <a:off x="10884445" y="6160550"/>
            <a:ext cx="903447" cy="44101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re bilde">
  <p:cSld name="Bare bilde">
    <p:bg>
      <p:bgPr>
        <a:solidFill>
          <a:schemeClr val="lt2"/>
        </a:solidFill>
        <a:effectLst/>
      </p:bgPr>
    </p:bg>
    <p:spTree>
      <p:nvGrpSpPr>
        <p:cNvPr id="1" name="Shape 49"/>
        <p:cNvGrpSpPr/>
        <p:nvPr/>
      </p:nvGrpSpPr>
      <p:grpSpPr>
        <a:xfrm>
          <a:off x="0" y="0"/>
          <a:ext cx="0" cy="0"/>
          <a:chOff x="0" y="0"/>
          <a:chExt cx="0" cy="0"/>
        </a:xfrm>
      </p:grpSpPr>
      <p:cxnSp>
        <p:nvCxnSpPr>
          <p:cNvPr id="50" name="Google Shape;50;p30"/>
          <p:cNvCxnSpPr/>
          <p:nvPr/>
        </p:nvCxnSpPr>
        <p:spPr>
          <a:xfrm rot="10800000">
            <a:off x="2166411" y="-7978"/>
            <a:ext cx="0" cy="6865978"/>
          </a:xfrm>
          <a:prstGeom prst="straightConnector1">
            <a:avLst/>
          </a:prstGeom>
          <a:noFill/>
          <a:ln w="57150" cap="flat" cmpd="sng">
            <a:solidFill>
              <a:schemeClr val="lt1"/>
            </a:solidFill>
            <a:prstDash val="solid"/>
            <a:miter lim="800000"/>
            <a:headEnd type="none" w="sm" len="sm"/>
            <a:tailEnd type="none" w="sm" len="sm"/>
          </a:ln>
        </p:spPr>
      </p:cxnSp>
      <p:pic>
        <p:nvPicPr>
          <p:cNvPr id="51" name="Google Shape;51;p30"/>
          <p:cNvPicPr preferRelativeResize="0"/>
          <p:nvPr/>
        </p:nvPicPr>
        <p:blipFill rotWithShape="1">
          <a:blip r:embed="rId2">
            <a:alphaModFix/>
          </a:blip>
          <a:srcRect/>
          <a:stretch/>
        </p:blipFill>
        <p:spPr>
          <a:xfrm>
            <a:off x="10884445" y="6160550"/>
            <a:ext cx="903447" cy="441019"/>
          </a:xfrm>
          <a:prstGeom prst="rect">
            <a:avLst/>
          </a:prstGeom>
          <a:noFill/>
          <a:ln>
            <a:noFill/>
          </a:ln>
        </p:spPr>
      </p:pic>
      <p:sp>
        <p:nvSpPr>
          <p:cNvPr id="52" name="Google Shape;52;p30"/>
          <p:cNvSpPr>
            <a:spLocks noGrp="1"/>
          </p:cNvSpPr>
          <p:nvPr>
            <p:ph type="pic" idx="2"/>
          </p:nvPr>
        </p:nvSpPr>
        <p:spPr>
          <a:xfrm>
            <a:off x="1354046" y="1075386"/>
            <a:ext cx="9483907" cy="4707227"/>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Arial"/>
                <a:ea typeface="Arial"/>
                <a:cs typeface="Arial"/>
                <a:sym typeface="Arial"/>
              </a:defRPr>
            </a:lvl1pPr>
            <a:lvl2pPr marR="0" lvl="1" algn="l" rtl="0">
              <a:lnSpc>
                <a:spcPct val="90000"/>
              </a:lnSpc>
              <a:spcBef>
                <a:spcPts val="50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3pPr>
            <a:lvl4pPr marR="0" lvl="3"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4pPr>
            <a:lvl5pPr marR="0" lvl="4"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53"/>
        <p:cNvGrpSpPr/>
        <p:nvPr/>
      </p:nvGrpSpPr>
      <p:grpSpPr>
        <a:xfrm>
          <a:off x="0" y="0"/>
          <a:ext cx="0" cy="0"/>
          <a:chOff x="0" y="0"/>
          <a:chExt cx="0" cy="0"/>
        </a:xfrm>
      </p:grpSpPr>
      <p:pic>
        <p:nvPicPr>
          <p:cNvPr id="54" name="Google Shape;54;p31"/>
          <p:cNvPicPr preferRelativeResize="0"/>
          <p:nvPr/>
        </p:nvPicPr>
        <p:blipFill rotWithShape="1">
          <a:blip r:embed="rId2">
            <a:alphaModFix/>
          </a:blip>
          <a:srcRect/>
          <a:stretch/>
        </p:blipFill>
        <p:spPr>
          <a:xfrm>
            <a:off x="10884445" y="6160550"/>
            <a:ext cx="903447" cy="4410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199" y="410368"/>
            <a:ext cx="10515599"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Libre Franklin"/>
              <a:buNone/>
              <a:defRPr sz="3600" b="1" i="0" u="none" strike="noStrike" cap="none">
                <a:solidFill>
                  <a:schemeClr val="accen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Arial"/>
                <a:ea typeface="Arial"/>
                <a:cs typeface="Arial"/>
                <a:sym typeface="Arial"/>
              </a:defRPr>
            </a:lvl1pPr>
            <a:lvl2pPr marL="914400" marR="0" lvl="1"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2pPr>
            <a:lvl3pPr marL="1371600" marR="0" lvl="2" indent="-330200" algn="l" rtl="0">
              <a:lnSpc>
                <a:spcPct val="90000"/>
              </a:lnSpc>
              <a:spcBef>
                <a:spcPts val="50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3pPr>
            <a:lvl4pPr marL="1828800" marR="0" lvl="3" indent="-330200" algn="l" rtl="0">
              <a:lnSpc>
                <a:spcPct val="90000"/>
              </a:lnSpc>
              <a:spcBef>
                <a:spcPts val="50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4pPr>
            <a:lvl5pPr marL="2286000" marR="0" lvl="4" indent="-317500" algn="l" rtl="0">
              <a:lnSpc>
                <a:spcPct val="90000"/>
              </a:lnSpc>
              <a:spcBef>
                <a:spcPts val="50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rgbClr val="8B88B1"/>
                </a:solidFill>
                <a:latin typeface="Consolas"/>
                <a:ea typeface="Consolas"/>
                <a:cs typeface="Consolas"/>
                <a:sym typeface="Consola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8B88B1"/>
                </a:solidFill>
                <a:latin typeface="Consolas"/>
                <a:ea typeface="Consolas"/>
                <a:cs typeface="Consolas"/>
                <a:sym typeface="Consola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8B88B1"/>
                </a:solidFill>
                <a:latin typeface="Consolas"/>
                <a:ea typeface="Consolas"/>
                <a:cs typeface="Consolas"/>
                <a:sym typeface="Consola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8B88B1"/>
                </a:solidFill>
                <a:latin typeface="Consolas"/>
                <a:ea typeface="Consolas"/>
                <a:cs typeface="Consolas"/>
                <a:sym typeface="Consola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8B88B1"/>
                </a:solidFill>
                <a:latin typeface="Consolas"/>
                <a:ea typeface="Consolas"/>
                <a:cs typeface="Consolas"/>
                <a:sym typeface="Consola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8B88B1"/>
                </a:solidFill>
                <a:latin typeface="Consolas"/>
                <a:ea typeface="Consolas"/>
                <a:cs typeface="Consolas"/>
                <a:sym typeface="Consola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8B88B1"/>
                </a:solidFill>
                <a:latin typeface="Consolas"/>
                <a:ea typeface="Consolas"/>
                <a:cs typeface="Consolas"/>
                <a:sym typeface="Consola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8B88B1"/>
                </a:solidFill>
                <a:latin typeface="Consolas"/>
                <a:ea typeface="Consolas"/>
                <a:cs typeface="Consolas"/>
                <a:sym typeface="Consola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8B88B1"/>
                </a:solidFill>
                <a:latin typeface="Consolas"/>
                <a:ea typeface="Consolas"/>
                <a:cs typeface="Consolas"/>
                <a:sym typeface="Consola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8B88B1"/>
                </a:solidFill>
                <a:latin typeface="Consolas"/>
                <a:ea typeface="Consolas"/>
                <a:cs typeface="Consolas"/>
                <a:sym typeface="Consolas"/>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t="14538" b="23411"/>
          <a:stretch/>
        </p:blipFill>
        <p:spPr>
          <a:xfrm>
            <a:off x="-276" y="1304925"/>
            <a:ext cx="12192276" cy="4248149"/>
          </a:xfrm>
          <a:prstGeom prst="rect">
            <a:avLst/>
          </a:prstGeom>
          <a:noFill/>
          <a:ln>
            <a:noFill/>
          </a:ln>
        </p:spPr>
      </p:pic>
      <p:sp>
        <p:nvSpPr>
          <p:cNvPr id="61" name="Google Shape;61;p1"/>
          <p:cNvSpPr txBox="1">
            <a:spLocks noGrp="1"/>
          </p:cNvSpPr>
          <p:nvPr>
            <p:ph type="title"/>
          </p:nvPr>
        </p:nvSpPr>
        <p:spPr>
          <a:xfrm>
            <a:off x="814680" y="4326437"/>
            <a:ext cx="9684300" cy="1891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5600"/>
              <a:buFont typeface="Libre Franklin"/>
              <a:buNone/>
            </a:pPr>
            <a:r>
              <a:rPr lang="no-NO" sz="5000" dirty="0">
                <a:solidFill>
                  <a:schemeClr val="lt2"/>
                </a:solidFill>
                <a:highlight>
                  <a:srgbClr val="CF4AF0"/>
                </a:highlight>
              </a:rPr>
              <a:t>Det har aldri vært lettere å  ytre seg, men... </a:t>
            </a:r>
            <a:endParaRPr sz="5000" dirty="0">
              <a:solidFill>
                <a:schemeClr val="lt2"/>
              </a:solidFill>
              <a:highlight>
                <a:srgbClr val="CF4AF0"/>
              </a:highlight>
            </a:endParaRPr>
          </a:p>
        </p:txBody>
      </p:sp>
      <p:sp>
        <p:nvSpPr>
          <p:cNvPr id="62" name="Google Shape;62;p1"/>
          <p:cNvSpPr/>
          <p:nvPr/>
        </p:nvSpPr>
        <p:spPr>
          <a:xfrm>
            <a:off x="912240" y="0"/>
            <a:ext cx="50005" cy="477933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9;gdf7a59487b_2_11">
            <a:extLst>
              <a:ext uri="{FF2B5EF4-FFF2-40B4-BE49-F238E27FC236}">
                <a16:creationId xmlns:a16="http://schemas.microsoft.com/office/drawing/2014/main" id="{F80C4AC4-C3CA-DF48-9002-77693B57869F}"/>
              </a:ext>
            </a:extLst>
          </p:cNvPr>
          <p:cNvSpPr txBox="1">
            <a:spLocks noGrp="1"/>
          </p:cNvSpPr>
          <p:nvPr>
            <p:ph type="body" idx="1"/>
          </p:nvPr>
        </p:nvSpPr>
        <p:spPr>
          <a:xfrm>
            <a:off x="824512" y="6216029"/>
            <a:ext cx="9684300" cy="79697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r>
              <a:rPr lang="nb-NO" sz="1900" b="1" dirty="0">
                <a:latin typeface="ROBOTO CONDENSED LIGHT" panose="02000000000000000000" pitchFamily="2" charset="0"/>
                <a:ea typeface="ROBOTO CONDENSED LIGHT" panose="02000000000000000000" pitchFamily="2" charset="0"/>
                <a:cs typeface="ROBOTO CONDENSED LIGHT" panose="02000000000000000000" pitchFamily="2" charset="0"/>
                <a:sym typeface="Roboto"/>
              </a:rPr>
              <a:t>Et skoleopplegg om ytringsfrihet av unge for unge</a:t>
            </a:r>
            <a:endParaRPr sz="1900" b="1" dirty="0">
              <a:latin typeface="ROBOTO CONDENSED LIGHT" panose="02000000000000000000" pitchFamily="2" charset="0"/>
              <a:ea typeface="ROBOTO CONDENSED LIGHT" panose="02000000000000000000" pitchFamily="2" charset="0"/>
              <a:cs typeface="ROBOTO CONDENSED LIGHT" panose="02000000000000000000" pitchFamily="2" charset="0"/>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df7a59487b_2_27"/>
          <p:cNvSpPr txBox="1">
            <a:spLocks noGrp="1"/>
          </p:cNvSpPr>
          <p:nvPr>
            <p:ph type="title"/>
          </p:nvPr>
        </p:nvSpPr>
        <p:spPr>
          <a:xfrm>
            <a:off x="1253885" y="1252538"/>
            <a:ext cx="96843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600"/>
              <a:buNone/>
            </a:pPr>
            <a:r>
              <a:rPr lang="no-NO" dirty="0">
                <a:solidFill>
                  <a:schemeClr val="lt1"/>
                </a:solidFill>
              </a:rPr>
              <a:t>Del 3</a:t>
            </a:r>
            <a:r>
              <a:rPr lang="nb-NO" dirty="0">
                <a:solidFill>
                  <a:schemeClr val="lt1"/>
                </a:solidFill>
              </a:rPr>
              <a:t>:</a:t>
            </a:r>
            <a:endParaRPr dirty="0">
              <a:solidFill>
                <a:schemeClr val="lt1"/>
              </a:solidFill>
            </a:endParaRPr>
          </a:p>
        </p:txBody>
      </p:sp>
      <p:sp>
        <p:nvSpPr>
          <p:cNvPr id="120" name="Google Shape;120;gdf7a59487b_2_27"/>
          <p:cNvSpPr txBox="1">
            <a:spLocks noGrp="1"/>
          </p:cNvSpPr>
          <p:nvPr>
            <p:ph type="body" idx="1"/>
          </p:nvPr>
        </p:nvSpPr>
        <p:spPr>
          <a:xfrm>
            <a:off x="1253885" y="4240219"/>
            <a:ext cx="9684300" cy="136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r>
              <a:rPr lang="no-NO" b="1" dirty="0">
                <a:latin typeface="Roboto"/>
                <a:ea typeface="Roboto"/>
                <a:cs typeface="Roboto"/>
                <a:sym typeface="Roboto"/>
              </a:rPr>
              <a:t>Oppgavehefte om ytringsfrihet</a:t>
            </a:r>
            <a:r>
              <a:rPr lang="nb-NO" b="1" dirty="0">
                <a:latin typeface="Roboto"/>
                <a:ea typeface="Roboto"/>
                <a:cs typeface="Roboto"/>
                <a:sym typeface="Roboto"/>
              </a:rPr>
              <a:t>.</a:t>
            </a:r>
            <a:endParaRPr b="1" dirty="0">
              <a:latin typeface="Roboto"/>
              <a:ea typeface="Roboto"/>
              <a:cs typeface="Roboto"/>
              <a:sym typeface="Roboto"/>
            </a:endParaRPr>
          </a:p>
          <a:p>
            <a:pPr marL="0" lvl="0" indent="0" algn="l" rtl="0">
              <a:lnSpc>
                <a:spcPct val="90000"/>
              </a:lnSpc>
              <a:spcBef>
                <a:spcPts val="1000"/>
              </a:spcBef>
              <a:spcAft>
                <a:spcPts val="0"/>
              </a:spcAft>
              <a:buSzPts val="24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2524961" y="2936560"/>
            <a:ext cx="8952000" cy="228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000"/>
              <a:buFont typeface="Libre Franklin"/>
              <a:buNone/>
            </a:pPr>
            <a:r>
              <a:rPr lang="no-NO" sz="3100" dirty="0"/>
              <a:t>Oppgave </a:t>
            </a:r>
            <a:r>
              <a:rPr lang="nb-NO" sz="3100" dirty="0"/>
              <a:t>1</a:t>
            </a:r>
            <a:r>
              <a:rPr lang="no-NO" sz="3100" dirty="0"/>
              <a:t>:</a:t>
            </a:r>
            <a:endParaRPr sz="3100" dirty="0"/>
          </a:p>
          <a:p>
            <a:pPr lvl="0"/>
            <a:br>
              <a:rPr lang="no-NO" dirty="0"/>
            </a:br>
            <a:r>
              <a:rPr lang="no-NO" sz="2400" dirty="0">
                <a:latin typeface="Roboto"/>
                <a:ea typeface="Roboto"/>
                <a:cs typeface="Roboto"/>
                <a:sym typeface="Roboto"/>
              </a:rPr>
              <a:t>Tenk på en betent situasjon/diskusjon der du ønsket å si noe, men lot være. Skriv ned grunnene til at du lot være å ytre deg.</a:t>
            </a:r>
            <a:endParaRPr sz="1100" dirty="0">
              <a:solidFill>
                <a:schemeClr val="accent1"/>
              </a:solidFill>
              <a:latin typeface="Arial"/>
              <a:ea typeface="Arial"/>
              <a:cs typeface="Arial"/>
              <a:sym typeface="Arial"/>
            </a:endParaRPr>
          </a:p>
          <a:p>
            <a:pPr marL="0" lvl="0" indent="0" algn="l" rtl="0">
              <a:lnSpc>
                <a:spcPct val="90000"/>
              </a:lnSpc>
              <a:spcBef>
                <a:spcPts val="0"/>
              </a:spcBef>
              <a:spcAft>
                <a:spcPts val="0"/>
              </a:spcAft>
              <a:buClr>
                <a:schemeClr val="dk2"/>
              </a:buClr>
              <a:buSzPts val="4000"/>
              <a:buFont typeface="Libre Franklin"/>
              <a:buNone/>
            </a:pPr>
            <a:br>
              <a:rPr lang="no-NO" sz="2400" dirty="0"/>
            </a:br>
            <a:endParaRPr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2524961" y="2936560"/>
            <a:ext cx="8952000" cy="228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000"/>
              <a:buFont typeface="Libre Franklin"/>
              <a:buNone/>
            </a:pPr>
            <a:r>
              <a:rPr lang="no-NO" sz="3100"/>
              <a:t>Oppgave 2:</a:t>
            </a:r>
            <a:endParaRPr sz="3100"/>
          </a:p>
          <a:p>
            <a:pPr marL="0" lvl="0" indent="0" algn="l" rtl="0">
              <a:lnSpc>
                <a:spcPct val="90000"/>
              </a:lnSpc>
              <a:spcBef>
                <a:spcPts val="0"/>
              </a:spcBef>
              <a:spcAft>
                <a:spcPts val="0"/>
              </a:spcAft>
              <a:buClr>
                <a:schemeClr val="dk2"/>
              </a:buClr>
              <a:buSzPts val="4000"/>
              <a:buFont typeface="Libre Franklin"/>
              <a:buNone/>
            </a:pPr>
            <a:br>
              <a:rPr lang="no-NO"/>
            </a:br>
            <a:r>
              <a:rPr lang="no-NO" sz="2400">
                <a:latin typeface="Roboto"/>
                <a:ea typeface="Roboto"/>
                <a:cs typeface="Roboto"/>
                <a:sym typeface="Roboto"/>
              </a:rPr>
              <a:t>Hvilke kanaler ville du brukt til å ytre deg om et tema du brenner for? Er det noen kanaler det er lettere å ytre seg i enn andre, og hva er de positive og negative sidene ved disse kanalene?</a:t>
            </a:r>
            <a:endParaRPr sz="2400">
              <a:latin typeface="Roboto"/>
              <a:ea typeface="Roboto"/>
              <a:cs typeface="Roboto"/>
              <a:sym typeface="Roboto"/>
            </a:endParaRPr>
          </a:p>
          <a:p>
            <a:pPr marL="0" lvl="0" indent="0" algn="l" rtl="0">
              <a:lnSpc>
                <a:spcPct val="115000"/>
              </a:lnSpc>
              <a:spcBef>
                <a:spcPts val="0"/>
              </a:spcBef>
              <a:spcAft>
                <a:spcPts val="0"/>
              </a:spcAft>
              <a:buClr>
                <a:schemeClr val="accent1"/>
              </a:buClr>
              <a:buSzPts val="1100"/>
              <a:buFont typeface="Arial"/>
              <a:buNone/>
            </a:pPr>
            <a:endParaRPr sz="1100">
              <a:solidFill>
                <a:schemeClr val="accent1"/>
              </a:solidFill>
              <a:latin typeface="Arial"/>
              <a:ea typeface="Arial"/>
              <a:cs typeface="Arial"/>
              <a:sym typeface="Arial"/>
            </a:endParaRPr>
          </a:p>
          <a:p>
            <a:pPr marL="0" lvl="0" indent="0" algn="l" rtl="0">
              <a:lnSpc>
                <a:spcPct val="90000"/>
              </a:lnSpc>
              <a:spcBef>
                <a:spcPts val="0"/>
              </a:spcBef>
              <a:spcAft>
                <a:spcPts val="0"/>
              </a:spcAft>
              <a:buClr>
                <a:schemeClr val="dk2"/>
              </a:buClr>
              <a:buSzPts val="4000"/>
              <a:buFont typeface="Libre Franklin"/>
              <a:buNone/>
            </a:pPr>
            <a:br>
              <a:rPr lang="no-NO" sz="2400"/>
            </a:br>
            <a:endParaRPr sz="3000"/>
          </a:p>
        </p:txBody>
      </p:sp>
    </p:spTree>
    <p:extLst>
      <p:ext uri="{BB962C8B-B14F-4D97-AF65-F5344CB8AC3E}">
        <p14:creationId xmlns:p14="http://schemas.microsoft.com/office/powerpoint/2010/main" val="214855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2524961" y="2936560"/>
            <a:ext cx="8952000" cy="228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000"/>
              <a:buFont typeface="Libre Franklin"/>
              <a:buNone/>
            </a:pPr>
            <a:r>
              <a:rPr lang="no-NO" sz="3100" dirty="0"/>
              <a:t>Oppgave </a:t>
            </a:r>
            <a:r>
              <a:rPr lang="nb-NO" sz="3100" dirty="0"/>
              <a:t>3</a:t>
            </a:r>
            <a:r>
              <a:rPr lang="no-NO" sz="3100" dirty="0"/>
              <a:t>:</a:t>
            </a:r>
            <a:endParaRPr sz="3100" dirty="0"/>
          </a:p>
          <a:p>
            <a:pPr lvl="0"/>
            <a:br>
              <a:rPr lang="no-NO" dirty="0"/>
            </a:br>
            <a:r>
              <a:rPr lang="no-NO" sz="2400" dirty="0"/>
              <a:t>Kan du tenke på noen situasjoner der ytringsfriheten bør begrenses? Hvorfor/hvorfor ikke?</a:t>
            </a:r>
            <a:endParaRPr sz="1100" dirty="0">
              <a:solidFill>
                <a:schemeClr val="accent1"/>
              </a:solidFill>
              <a:latin typeface="Arial"/>
              <a:ea typeface="Arial"/>
              <a:cs typeface="Arial"/>
              <a:sym typeface="Arial"/>
            </a:endParaRPr>
          </a:p>
          <a:p>
            <a:pPr marL="0" lvl="0" indent="0" algn="l" rtl="0">
              <a:lnSpc>
                <a:spcPct val="90000"/>
              </a:lnSpc>
              <a:spcBef>
                <a:spcPts val="0"/>
              </a:spcBef>
              <a:spcAft>
                <a:spcPts val="0"/>
              </a:spcAft>
              <a:buClr>
                <a:schemeClr val="dk2"/>
              </a:buClr>
              <a:buSzPts val="4000"/>
              <a:buFont typeface="Libre Franklin"/>
              <a:buNone/>
            </a:pPr>
            <a:br>
              <a:rPr lang="no-NO" sz="2400" dirty="0"/>
            </a:br>
            <a:endParaRPr sz="3000" dirty="0"/>
          </a:p>
        </p:txBody>
      </p:sp>
    </p:spTree>
    <p:extLst>
      <p:ext uri="{BB962C8B-B14F-4D97-AF65-F5344CB8AC3E}">
        <p14:creationId xmlns:p14="http://schemas.microsoft.com/office/powerpoint/2010/main" val="41176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2524961" y="2936560"/>
            <a:ext cx="8952000" cy="228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000"/>
              <a:buFont typeface="Libre Franklin"/>
              <a:buNone/>
            </a:pPr>
            <a:r>
              <a:rPr lang="no-NO" sz="3100" dirty="0"/>
              <a:t>Oppgave </a:t>
            </a:r>
            <a:r>
              <a:rPr lang="nb-NO" sz="3100" dirty="0"/>
              <a:t>4</a:t>
            </a:r>
            <a:r>
              <a:rPr lang="no-NO" sz="3100" dirty="0"/>
              <a:t>:</a:t>
            </a:r>
            <a:endParaRPr sz="3100" dirty="0"/>
          </a:p>
          <a:p>
            <a:pPr lvl="0"/>
            <a:br>
              <a:rPr lang="no-NO" dirty="0"/>
            </a:br>
            <a:r>
              <a:rPr lang="no-NO" sz="2400" dirty="0"/>
              <a:t>Hva legger du i begrepet «ytringsansvar»?</a:t>
            </a:r>
            <a:endParaRPr sz="1100" dirty="0">
              <a:solidFill>
                <a:schemeClr val="accent1"/>
              </a:solidFill>
              <a:latin typeface="Arial"/>
              <a:ea typeface="Arial"/>
              <a:cs typeface="Arial"/>
              <a:sym typeface="Arial"/>
            </a:endParaRPr>
          </a:p>
          <a:p>
            <a:pPr marL="0" lvl="0" indent="0" algn="l" rtl="0">
              <a:lnSpc>
                <a:spcPct val="90000"/>
              </a:lnSpc>
              <a:spcBef>
                <a:spcPts val="0"/>
              </a:spcBef>
              <a:spcAft>
                <a:spcPts val="0"/>
              </a:spcAft>
              <a:buClr>
                <a:schemeClr val="dk2"/>
              </a:buClr>
              <a:buSzPts val="4000"/>
              <a:buFont typeface="Libre Franklin"/>
              <a:buNone/>
            </a:pPr>
            <a:br>
              <a:rPr lang="no-NO" sz="2400" dirty="0"/>
            </a:br>
            <a:endParaRPr sz="3000" dirty="0"/>
          </a:p>
        </p:txBody>
      </p:sp>
    </p:spTree>
    <p:extLst>
      <p:ext uri="{BB962C8B-B14F-4D97-AF65-F5344CB8AC3E}">
        <p14:creationId xmlns:p14="http://schemas.microsoft.com/office/powerpoint/2010/main" val="240217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2524961" y="2936560"/>
            <a:ext cx="8952000" cy="228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000"/>
              <a:buFont typeface="Libre Franklin"/>
              <a:buNone/>
            </a:pPr>
            <a:r>
              <a:rPr lang="no-NO" sz="3100" dirty="0"/>
              <a:t>Oppgave </a:t>
            </a:r>
            <a:r>
              <a:rPr lang="nb-NO" sz="3100" dirty="0"/>
              <a:t>5</a:t>
            </a:r>
            <a:r>
              <a:rPr lang="no-NO" sz="3100" dirty="0"/>
              <a:t>:</a:t>
            </a:r>
            <a:endParaRPr sz="3100" dirty="0"/>
          </a:p>
          <a:p>
            <a:pPr lvl="0"/>
            <a:br>
              <a:rPr lang="no-NO" dirty="0"/>
            </a:br>
            <a:r>
              <a:rPr lang="no-NO" sz="2400" dirty="0">
                <a:latin typeface="Roboto"/>
                <a:ea typeface="Roboto"/>
                <a:cs typeface="Roboto"/>
                <a:sym typeface="Roboto"/>
              </a:rPr>
              <a:t>Hva bør gjøres for at det skal bli enklere for unge å bruke stemmen sin?</a:t>
            </a:r>
            <a:br>
              <a:rPr lang="no-NO" sz="2400" dirty="0"/>
            </a:br>
            <a:endParaRPr sz="3000" dirty="0"/>
          </a:p>
        </p:txBody>
      </p:sp>
    </p:spTree>
    <p:extLst>
      <p:ext uri="{BB962C8B-B14F-4D97-AF65-F5344CB8AC3E}">
        <p14:creationId xmlns:p14="http://schemas.microsoft.com/office/powerpoint/2010/main" val="1130419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2524961" y="2936560"/>
            <a:ext cx="8952000" cy="228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000"/>
              <a:buFont typeface="Libre Franklin"/>
              <a:buNone/>
            </a:pPr>
            <a:r>
              <a:rPr lang="no-NO" sz="3100" dirty="0"/>
              <a:t>Oppgave </a:t>
            </a:r>
            <a:r>
              <a:rPr lang="nb-NO" sz="3100" dirty="0"/>
              <a:t>6</a:t>
            </a:r>
            <a:r>
              <a:rPr lang="no-NO" sz="3100" dirty="0"/>
              <a:t>:</a:t>
            </a:r>
            <a:endParaRPr sz="3100" dirty="0"/>
          </a:p>
          <a:p>
            <a:pPr lvl="0"/>
            <a:br>
              <a:rPr lang="no-NO" dirty="0"/>
            </a:br>
            <a:r>
              <a:rPr lang="no-NO" sz="2400" dirty="0">
                <a:latin typeface="Roboto"/>
                <a:ea typeface="Roboto"/>
                <a:cs typeface="Roboto"/>
                <a:sym typeface="Roboto"/>
              </a:rPr>
              <a:t>Hva kan du gjøre for at andre </a:t>
            </a:r>
            <a:r>
              <a:rPr lang="nb-NO" sz="2400" dirty="0">
                <a:latin typeface="Roboto"/>
                <a:ea typeface="Roboto"/>
                <a:cs typeface="Roboto"/>
                <a:sym typeface="Roboto"/>
              </a:rPr>
              <a:t>unge </a:t>
            </a:r>
            <a:r>
              <a:rPr lang="no-NO" sz="2400" dirty="0">
                <a:latin typeface="Roboto"/>
                <a:ea typeface="Roboto"/>
                <a:cs typeface="Roboto"/>
                <a:sym typeface="Roboto"/>
              </a:rPr>
              <a:t>skal tørre å bruke stemmen sin?</a:t>
            </a:r>
            <a:br>
              <a:rPr lang="no-NO" sz="2400" dirty="0"/>
            </a:br>
            <a:endParaRPr sz="3000" dirty="0"/>
          </a:p>
        </p:txBody>
      </p:sp>
    </p:spTree>
    <p:extLst>
      <p:ext uri="{BB962C8B-B14F-4D97-AF65-F5344CB8AC3E}">
        <p14:creationId xmlns:p14="http://schemas.microsoft.com/office/powerpoint/2010/main" val="323389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2524961" y="2936560"/>
            <a:ext cx="8952000" cy="228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000"/>
              <a:buFont typeface="Libre Franklin"/>
              <a:buNone/>
            </a:pPr>
            <a:r>
              <a:rPr lang="no-NO" sz="3100" dirty="0"/>
              <a:t>Oppgave </a:t>
            </a:r>
            <a:r>
              <a:rPr lang="nb-NO" sz="3100" dirty="0"/>
              <a:t>6</a:t>
            </a:r>
            <a:r>
              <a:rPr lang="no-NO" sz="3100" dirty="0"/>
              <a:t>:</a:t>
            </a:r>
            <a:endParaRPr sz="3100" dirty="0"/>
          </a:p>
          <a:p>
            <a:pPr lvl="0"/>
            <a:br>
              <a:rPr lang="no-NO" dirty="0"/>
            </a:br>
            <a:r>
              <a:rPr lang="no-NO" sz="2400" dirty="0">
                <a:latin typeface="Roboto"/>
                <a:ea typeface="Roboto"/>
                <a:cs typeface="Roboto"/>
                <a:sym typeface="Roboto"/>
              </a:rPr>
              <a:t>Hva kan du gjøre for at andre </a:t>
            </a:r>
            <a:r>
              <a:rPr lang="nb-NO" sz="2400" dirty="0">
                <a:latin typeface="Roboto"/>
                <a:ea typeface="Roboto"/>
                <a:cs typeface="Roboto"/>
                <a:sym typeface="Roboto"/>
              </a:rPr>
              <a:t>unge </a:t>
            </a:r>
            <a:r>
              <a:rPr lang="no-NO" sz="2400" dirty="0">
                <a:latin typeface="Roboto"/>
                <a:ea typeface="Roboto"/>
                <a:cs typeface="Roboto"/>
                <a:sym typeface="Roboto"/>
              </a:rPr>
              <a:t>skal tørre å bruke stemmen sin?</a:t>
            </a:r>
            <a:br>
              <a:rPr lang="no-NO" sz="2400" dirty="0"/>
            </a:br>
            <a:endParaRPr sz="3000" dirty="0"/>
          </a:p>
        </p:txBody>
      </p:sp>
    </p:spTree>
    <p:extLst>
      <p:ext uri="{BB962C8B-B14F-4D97-AF65-F5344CB8AC3E}">
        <p14:creationId xmlns:p14="http://schemas.microsoft.com/office/powerpoint/2010/main" val="33320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
        <p:cNvGrpSpPr/>
        <p:nvPr/>
      </p:nvGrpSpPr>
      <p:grpSpPr>
        <a:xfrm>
          <a:off x="0" y="0"/>
          <a:ext cx="0" cy="0"/>
          <a:chOff x="0" y="0"/>
          <a:chExt cx="0" cy="0"/>
        </a:xfrm>
      </p:grpSpPr>
      <p:sp>
        <p:nvSpPr>
          <p:cNvPr id="161" name="Google Shape;161;p19"/>
          <p:cNvSpPr txBox="1">
            <a:spLocks noGrp="1"/>
          </p:cNvSpPr>
          <p:nvPr>
            <p:ph type="body" idx="1"/>
          </p:nvPr>
        </p:nvSpPr>
        <p:spPr>
          <a:xfrm>
            <a:off x="505326" y="1371600"/>
            <a:ext cx="10708105" cy="46923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pPr>
            <a:r>
              <a:rPr lang="nb-NO" b="1" dirty="0">
                <a:solidFill>
                  <a:schemeClr val="bg1"/>
                </a:solidFill>
              </a:rPr>
              <a:t>1. </a:t>
            </a:r>
            <a:r>
              <a:rPr lang="no-NO" dirty="0">
                <a:solidFill>
                  <a:schemeClr val="lt2"/>
                </a:solidFill>
              </a:rPr>
              <a:t>Alltid prøv å forstå hva meningsmotstanderen mener. Ikke baser din kritikk på noe du antar at vedkommende mener.</a:t>
            </a:r>
            <a:endParaRPr lang="nb-NO" dirty="0">
              <a:solidFill>
                <a:schemeClr val="lt2"/>
              </a:solidFill>
            </a:endParaRPr>
          </a:p>
          <a:p>
            <a:pPr marL="0" lvl="0" indent="0" algn="l" rtl="0">
              <a:lnSpc>
                <a:spcPct val="90000"/>
              </a:lnSpc>
              <a:spcBef>
                <a:spcPts val="0"/>
              </a:spcBef>
              <a:spcAft>
                <a:spcPts val="0"/>
              </a:spcAft>
              <a:buClr>
                <a:schemeClr val="dk1"/>
              </a:buClr>
              <a:buSzPts val="2000"/>
            </a:pPr>
            <a:endParaRPr lang="nb-NO" dirty="0">
              <a:solidFill>
                <a:schemeClr val="lt2"/>
              </a:solidFill>
            </a:endParaRPr>
          </a:p>
          <a:p>
            <a:pPr marL="0" lvl="0" indent="0" algn="l" rtl="0">
              <a:lnSpc>
                <a:spcPct val="90000"/>
              </a:lnSpc>
              <a:spcBef>
                <a:spcPts val="0"/>
              </a:spcBef>
              <a:spcAft>
                <a:spcPts val="0"/>
              </a:spcAft>
              <a:buClr>
                <a:schemeClr val="dk1"/>
              </a:buClr>
              <a:buSzPts val="2000"/>
            </a:pPr>
            <a:r>
              <a:rPr lang="nb-NO" b="1" dirty="0">
                <a:solidFill>
                  <a:schemeClr val="bg1"/>
                </a:solidFill>
              </a:rPr>
              <a:t>2. </a:t>
            </a:r>
            <a:r>
              <a:rPr lang="no-NO" dirty="0">
                <a:solidFill>
                  <a:schemeClr val="lt2"/>
                </a:solidFill>
              </a:rPr>
              <a:t>Diskuter sak, ikke person.</a:t>
            </a:r>
            <a:endParaRPr dirty="0">
              <a:solidFill>
                <a:schemeClr val="lt2"/>
              </a:solidFill>
            </a:endParaRPr>
          </a:p>
          <a:p>
            <a:pPr marL="0" lvl="0" indent="0" algn="l" rtl="0">
              <a:lnSpc>
                <a:spcPct val="90000"/>
              </a:lnSpc>
              <a:spcBef>
                <a:spcPts val="1000"/>
              </a:spcBef>
              <a:spcAft>
                <a:spcPts val="0"/>
              </a:spcAft>
              <a:buClr>
                <a:schemeClr val="dk1"/>
              </a:buClr>
              <a:buSzPts val="2000"/>
              <a:buNone/>
            </a:pPr>
            <a:r>
              <a:rPr lang="no-NO" b="1" dirty="0">
                <a:solidFill>
                  <a:schemeClr val="bg1"/>
                </a:solidFill>
              </a:rPr>
              <a:t>3. </a:t>
            </a:r>
            <a:r>
              <a:rPr lang="no-NO" dirty="0">
                <a:solidFill>
                  <a:schemeClr val="lt2"/>
                </a:solidFill>
              </a:rPr>
              <a:t>Undersøk om det finnes organisasjoner eller grupper som er interessert i det samme som deg. Står man sammen, blir terskelen lavere for å engasjere seg.</a:t>
            </a:r>
            <a:endParaRPr dirty="0">
              <a:solidFill>
                <a:schemeClr val="lt2"/>
              </a:solidFill>
            </a:endParaRPr>
          </a:p>
          <a:p>
            <a:pPr marL="0" lvl="0" indent="0" algn="l" rtl="0">
              <a:lnSpc>
                <a:spcPct val="90000"/>
              </a:lnSpc>
              <a:spcBef>
                <a:spcPts val="1000"/>
              </a:spcBef>
              <a:spcAft>
                <a:spcPts val="0"/>
              </a:spcAft>
              <a:buClr>
                <a:schemeClr val="dk1"/>
              </a:buClr>
              <a:buSzPts val="2000"/>
              <a:buNone/>
            </a:pPr>
            <a:r>
              <a:rPr lang="no-NO" b="1" dirty="0">
                <a:solidFill>
                  <a:schemeClr val="bg1"/>
                </a:solidFill>
              </a:rPr>
              <a:t>4. </a:t>
            </a:r>
            <a:r>
              <a:rPr lang="no-NO" dirty="0">
                <a:solidFill>
                  <a:schemeClr val="lt2"/>
                </a:solidFill>
              </a:rPr>
              <a:t>Det er mange måter å bruke stemmen sin på! Det enkleste er å snakke med familie og venner om det man er engasjert i. Så kan man etter hvert organisere seg, lage kampanjer, lage kunst, bruke sosiale medier, skrive kronikk og så videre. Ikke alle saker trenger å være store for å være viktige. Alle har unike erfaringer som samfunnet kan ha nytte av, men det kan man ikke vite før man har delt dem med andre.</a:t>
            </a:r>
            <a:endParaRPr dirty="0">
              <a:solidFill>
                <a:schemeClr val="lt2"/>
              </a:solidFill>
            </a:endParaRPr>
          </a:p>
          <a:p>
            <a:pPr marL="0" lvl="0" indent="0" algn="l" rtl="0">
              <a:lnSpc>
                <a:spcPct val="90000"/>
              </a:lnSpc>
              <a:spcBef>
                <a:spcPts val="1000"/>
              </a:spcBef>
              <a:spcAft>
                <a:spcPts val="0"/>
              </a:spcAft>
              <a:buClr>
                <a:schemeClr val="dk1"/>
              </a:buClr>
              <a:buSzPts val="2000"/>
              <a:buNone/>
            </a:pPr>
            <a:r>
              <a:rPr lang="no-NO" b="1" dirty="0">
                <a:solidFill>
                  <a:schemeClr val="bg1"/>
                </a:solidFill>
              </a:rPr>
              <a:t>5. </a:t>
            </a:r>
            <a:r>
              <a:rPr lang="no-NO" dirty="0">
                <a:solidFill>
                  <a:schemeClr val="lt2"/>
                </a:solidFill>
              </a:rPr>
              <a:t>Tenk: hva kan jeg bidra med i denne saken? Vil diskusjonen bli bedre med mine synspunkter? Burde jeg lytte til andre og lære mer av andre før jeg tar et standpunkt? Hvordan kan jeg uttrykke meg slik at andre kommer til å forstå hva jeg mener?</a:t>
            </a:r>
            <a:endParaRPr dirty="0">
              <a:solidFill>
                <a:schemeClr val="lt2"/>
              </a:solidFill>
            </a:endParaRPr>
          </a:p>
          <a:p>
            <a:pPr marL="0" lvl="0" indent="0" algn="l" rtl="0">
              <a:lnSpc>
                <a:spcPct val="90000"/>
              </a:lnSpc>
              <a:spcBef>
                <a:spcPts val="1000"/>
              </a:spcBef>
              <a:spcAft>
                <a:spcPts val="0"/>
              </a:spcAft>
              <a:buClr>
                <a:schemeClr val="dk1"/>
              </a:buClr>
              <a:buSzPts val="2000"/>
              <a:buNone/>
            </a:pPr>
            <a:r>
              <a:rPr lang="no-NO" b="1" dirty="0">
                <a:solidFill>
                  <a:schemeClr val="bg1"/>
                </a:solidFill>
              </a:rPr>
              <a:t>6. </a:t>
            </a:r>
            <a:r>
              <a:rPr lang="no-NO" dirty="0">
                <a:solidFill>
                  <a:schemeClr val="lt2"/>
                </a:solidFill>
              </a:rPr>
              <a:t>Bruk tid på å finne kilder og </a:t>
            </a:r>
            <a:r>
              <a:rPr lang="no-NO" dirty="0" err="1">
                <a:solidFill>
                  <a:schemeClr val="lt2"/>
                </a:solidFill>
              </a:rPr>
              <a:t>faktasjekke</a:t>
            </a:r>
            <a:r>
              <a:rPr lang="no-NO" dirty="0">
                <a:solidFill>
                  <a:schemeClr val="lt2"/>
                </a:solidFill>
              </a:rPr>
              <a:t> egne påstander. Tenk på potensielle motreaksjoner og gode argumenter mot disse. Da er du bedre rustet dersom en debatt skulle oppstå.</a:t>
            </a:r>
            <a:endParaRPr dirty="0">
              <a:solidFill>
                <a:schemeClr val="lt2"/>
              </a:solidFill>
            </a:endParaRPr>
          </a:p>
          <a:p>
            <a:pPr marL="342900" lvl="0" indent="-215900" algn="l" rtl="0">
              <a:lnSpc>
                <a:spcPct val="90000"/>
              </a:lnSpc>
              <a:spcBef>
                <a:spcPts val="1000"/>
              </a:spcBef>
              <a:spcAft>
                <a:spcPts val="0"/>
              </a:spcAft>
              <a:buClr>
                <a:schemeClr val="dk1"/>
              </a:buClr>
              <a:buSzPts val="2000"/>
              <a:buFont typeface="Arial"/>
              <a:buNone/>
            </a:pPr>
            <a:endParaRPr sz="2000" dirty="0">
              <a:solidFill>
                <a:schemeClr val="lt2"/>
              </a:solidFill>
            </a:endParaRPr>
          </a:p>
        </p:txBody>
      </p:sp>
      <p:sp>
        <p:nvSpPr>
          <p:cNvPr id="162" name="Google Shape;162;p19"/>
          <p:cNvSpPr txBox="1">
            <a:spLocks noGrp="1"/>
          </p:cNvSpPr>
          <p:nvPr>
            <p:ph type="title"/>
          </p:nvPr>
        </p:nvSpPr>
        <p:spPr>
          <a:xfrm>
            <a:off x="505326" y="0"/>
            <a:ext cx="9684214" cy="11030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600"/>
              <a:buFont typeface="Libre Franklin"/>
              <a:buNone/>
            </a:pPr>
            <a:r>
              <a:rPr lang="no-NO"/>
              <a:t>Seks råd til deg som vil bruke stemmen din!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df7a59487b_2_11"/>
          <p:cNvSpPr txBox="1">
            <a:spLocks noGrp="1"/>
          </p:cNvSpPr>
          <p:nvPr>
            <p:ph type="title"/>
          </p:nvPr>
        </p:nvSpPr>
        <p:spPr>
          <a:xfrm>
            <a:off x="1253885" y="1252538"/>
            <a:ext cx="96843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600"/>
              <a:buNone/>
            </a:pPr>
            <a:r>
              <a:rPr lang="no-NO" dirty="0">
                <a:solidFill>
                  <a:schemeClr val="lt1"/>
                </a:solidFill>
              </a:rPr>
              <a:t>Del 1</a:t>
            </a:r>
            <a:r>
              <a:rPr lang="nb-NO" dirty="0">
                <a:solidFill>
                  <a:schemeClr val="lt1"/>
                </a:solidFill>
              </a:rPr>
              <a:t>:</a:t>
            </a:r>
            <a:r>
              <a:rPr lang="no-NO" dirty="0"/>
              <a:t>					 </a:t>
            </a:r>
            <a:endParaRPr dirty="0"/>
          </a:p>
        </p:txBody>
      </p:sp>
      <p:sp>
        <p:nvSpPr>
          <p:cNvPr id="69" name="Google Shape;69;gdf7a59487b_2_11"/>
          <p:cNvSpPr txBox="1">
            <a:spLocks noGrp="1"/>
          </p:cNvSpPr>
          <p:nvPr>
            <p:ph type="body" idx="1"/>
          </p:nvPr>
        </p:nvSpPr>
        <p:spPr>
          <a:xfrm>
            <a:off x="1253885" y="4240219"/>
            <a:ext cx="9684300" cy="1365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400"/>
              <a:buNone/>
            </a:pPr>
            <a:r>
              <a:rPr lang="no-NO" b="1" dirty="0">
                <a:latin typeface="Roboto"/>
                <a:ea typeface="Roboto"/>
                <a:cs typeface="Roboto"/>
                <a:sym typeface="Roboto"/>
              </a:rPr>
              <a:t>Introduksjonsfilm om </a:t>
            </a:r>
            <a:endParaRPr b="1" dirty="0">
              <a:latin typeface="Roboto"/>
              <a:ea typeface="Roboto"/>
              <a:cs typeface="Roboto"/>
              <a:sym typeface="Roboto"/>
            </a:endParaRPr>
          </a:p>
          <a:p>
            <a:pPr marL="0" lvl="0" indent="0" algn="l" rtl="0">
              <a:lnSpc>
                <a:spcPct val="90000"/>
              </a:lnSpc>
              <a:spcBef>
                <a:spcPts val="1000"/>
              </a:spcBef>
              <a:spcAft>
                <a:spcPts val="0"/>
              </a:spcAft>
              <a:buSzPts val="2400"/>
              <a:buNone/>
            </a:pPr>
            <a:r>
              <a:rPr lang="no-NO" b="1" dirty="0">
                <a:latin typeface="Roboto"/>
                <a:ea typeface="Roboto"/>
                <a:cs typeface="Roboto"/>
                <a:sym typeface="Roboto"/>
              </a:rPr>
              <a:t>ytringsfrihet med</a:t>
            </a:r>
            <a:endParaRPr b="1" dirty="0">
              <a:latin typeface="Roboto"/>
              <a:ea typeface="Roboto"/>
              <a:cs typeface="Roboto"/>
              <a:sym typeface="Roboto"/>
            </a:endParaRPr>
          </a:p>
          <a:p>
            <a:pPr marL="0" lvl="0" indent="0" algn="l" rtl="0">
              <a:lnSpc>
                <a:spcPct val="90000"/>
              </a:lnSpc>
              <a:spcBef>
                <a:spcPts val="1000"/>
              </a:spcBef>
              <a:spcAft>
                <a:spcPts val="0"/>
              </a:spcAft>
              <a:buSzPts val="2400"/>
              <a:buNone/>
            </a:pPr>
            <a:r>
              <a:rPr lang="no-NO" b="1" dirty="0">
                <a:latin typeface="Roboto"/>
                <a:ea typeface="Roboto"/>
                <a:cs typeface="Roboto"/>
                <a:sym typeface="Roboto"/>
              </a:rPr>
              <a:t>Nancy </a:t>
            </a:r>
            <a:r>
              <a:rPr lang="no-NO" b="1" dirty="0" err="1">
                <a:latin typeface="Roboto"/>
                <a:ea typeface="Roboto"/>
                <a:cs typeface="Roboto"/>
                <a:sym typeface="Roboto"/>
              </a:rPr>
              <a:t>Herz</a:t>
            </a:r>
            <a:r>
              <a:rPr lang="no-NO" b="1" dirty="0">
                <a:latin typeface="Roboto"/>
                <a:ea typeface="Roboto"/>
                <a:cs typeface="Roboto"/>
                <a:sym typeface="Roboto"/>
              </a:rPr>
              <a:t> og </a:t>
            </a:r>
            <a:r>
              <a:rPr lang="no-NO" b="1" dirty="0" err="1">
                <a:latin typeface="Roboto"/>
                <a:ea typeface="Roboto"/>
                <a:cs typeface="Roboto"/>
                <a:sym typeface="Roboto"/>
              </a:rPr>
              <a:t>Eliana</a:t>
            </a:r>
            <a:r>
              <a:rPr lang="no-NO" b="1" dirty="0">
                <a:latin typeface="Roboto"/>
                <a:ea typeface="Roboto"/>
                <a:cs typeface="Roboto"/>
                <a:sym typeface="Roboto"/>
              </a:rPr>
              <a:t> </a:t>
            </a:r>
            <a:r>
              <a:rPr lang="no-NO" b="1" dirty="0" err="1">
                <a:latin typeface="Roboto"/>
                <a:ea typeface="Roboto"/>
                <a:cs typeface="Roboto"/>
                <a:sym typeface="Roboto"/>
              </a:rPr>
              <a:t>Hercz</a:t>
            </a:r>
            <a:r>
              <a:rPr lang="nb-NO" b="1" dirty="0">
                <a:latin typeface="Roboto"/>
                <a:ea typeface="Roboto"/>
                <a:cs typeface="Roboto"/>
                <a:sym typeface="Roboto"/>
              </a:rPr>
              <a:t>.</a:t>
            </a:r>
            <a:endParaRPr b="1" dirty="0">
              <a:latin typeface="Roboto"/>
              <a:ea typeface="Roboto"/>
              <a:cs typeface="Roboto"/>
              <a:sym typeface="Roboto"/>
            </a:endParaRPr>
          </a:p>
        </p:txBody>
      </p:sp>
      <p:pic>
        <p:nvPicPr>
          <p:cNvPr id="70" name="Google Shape;70;gdf7a59487b_2_11"/>
          <p:cNvPicPr preferRelativeResize="0"/>
          <p:nvPr/>
        </p:nvPicPr>
        <p:blipFill rotWithShape="1">
          <a:blip r:embed="rId3">
            <a:alphaModFix/>
          </a:blip>
          <a:srcRect l="10986" r="7811"/>
          <a:stretch/>
        </p:blipFill>
        <p:spPr>
          <a:xfrm>
            <a:off x="5637150" y="1342850"/>
            <a:ext cx="5953174" cy="4172300"/>
          </a:xfrm>
          <a:prstGeom prst="rect">
            <a:avLst/>
          </a:prstGeom>
          <a:ln/>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df7a59487b_2_5"/>
          <p:cNvSpPr txBox="1">
            <a:spLocks noGrp="1"/>
          </p:cNvSpPr>
          <p:nvPr>
            <p:ph type="title"/>
          </p:nvPr>
        </p:nvSpPr>
        <p:spPr>
          <a:xfrm>
            <a:off x="1253885" y="1252538"/>
            <a:ext cx="96843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600"/>
              <a:buNone/>
            </a:pPr>
            <a:r>
              <a:rPr lang="no-NO" dirty="0">
                <a:solidFill>
                  <a:schemeClr val="lt1"/>
                </a:solidFill>
              </a:rPr>
              <a:t>Del 2</a:t>
            </a:r>
            <a:r>
              <a:rPr lang="nb-NO" dirty="0">
                <a:solidFill>
                  <a:schemeClr val="lt1"/>
                </a:solidFill>
              </a:rPr>
              <a:t>:</a:t>
            </a:r>
            <a:endParaRPr dirty="0">
              <a:solidFill>
                <a:schemeClr val="lt1"/>
              </a:solidFill>
            </a:endParaRPr>
          </a:p>
        </p:txBody>
      </p:sp>
      <p:sp>
        <p:nvSpPr>
          <p:cNvPr id="77" name="Google Shape;77;gdf7a59487b_2_5"/>
          <p:cNvSpPr txBox="1">
            <a:spLocks noGrp="1"/>
          </p:cNvSpPr>
          <p:nvPr>
            <p:ph type="body" idx="1"/>
          </p:nvPr>
        </p:nvSpPr>
        <p:spPr>
          <a:xfrm>
            <a:off x="1253885" y="4240219"/>
            <a:ext cx="9684300" cy="136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r>
              <a:rPr lang="no-NO" b="1" dirty="0"/>
              <a:t>Hva mener dere? Fem påstander</a:t>
            </a:r>
            <a:r>
              <a:rPr lang="nb-NO" b="1" dirty="0"/>
              <a:t>.</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4AF0"/>
        </a:solidFill>
        <a:effectLst/>
      </p:bgPr>
    </p:bg>
    <p:spTree>
      <p:nvGrpSpPr>
        <p:cNvPr id="1" name="Shape 82"/>
        <p:cNvGrpSpPr/>
        <p:nvPr/>
      </p:nvGrpSpPr>
      <p:grpSpPr>
        <a:xfrm>
          <a:off x="0" y="0"/>
          <a:ext cx="0" cy="0"/>
          <a:chOff x="0" y="0"/>
          <a:chExt cx="0" cy="0"/>
        </a:xfrm>
      </p:grpSpPr>
      <p:sp>
        <p:nvSpPr>
          <p:cNvPr id="83" name="Google Shape;83;p2"/>
          <p:cNvSpPr txBox="1">
            <a:spLocks noGrp="1"/>
          </p:cNvSpPr>
          <p:nvPr>
            <p:ph type="title"/>
          </p:nvPr>
        </p:nvSpPr>
        <p:spPr>
          <a:xfrm>
            <a:off x="2260168" y="1910080"/>
            <a:ext cx="7671664" cy="20726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6600"/>
              <a:buFont typeface="Libre Franklin"/>
              <a:buNone/>
            </a:pPr>
            <a:r>
              <a:rPr lang="no-NO" sz="6600" i="0" dirty="0"/>
              <a:t>Påstander om YTRINGSFRIHET</a:t>
            </a:r>
            <a:endParaRPr sz="5400" i="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2260168" y="3108960"/>
            <a:ext cx="7671664" cy="75850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Font typeface="Libre Franklin"/>
              <a:buNone/>
            </a:pPr>
            <a:r>
              <a:rPr lang="no-NO" i="0"/>
              <a:t>Jeg har rett til å si akkurat hva jeg vil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4AF0"/>
        </a:solidFill>
        <a:effectLst/>
      </p:bgPr>
    </p:bg>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2260168" y="3108960"/>
            <a:ext cx="7671664" cy="75850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Font typeface="Libre Franklin"/>
              <a:buNone/>
            </a:pPr>
            <a:r>
              <a:rPr lang="no-NO" i="0"/>
              <a:t>Jeg er ikke ansvarlig for hvordan andre reagerer på det jeg sier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4AF0"/>
        </a:solidFill>
        <a:effectLst/>
      </p:bgPr>
    </p:bg>
    <p:spTree>
      <p:nvGrpSpPr>
        <p:cNvPr id="1" name="Shape 100"/>
        <p:cNvGrpSpPr/>
        <p:nvPr/>
      </p:nvGrpSpPr>
      <p:grpSpPr>
        <a:xfrm>
          <a:off x="0" y="0"/>
          <a:ext cx="0" cy="0"/>
          <a:chOff x="0" y="0"/>
          <a:chExt cx="0" cy="0"/>
        </a:xfrm>
      </p:grpSpPr>
      <p:sp>
        <p:nvSpPr>
          <p:cNvPr id="101" name="Google Shape;101;p7"/>
          <p:cNvSpPr txBox="1">
            <a:spLocks noGrp="1"/>
          </p:cNvSpPr>
          <p:nvPr>
            <p:ph type="title"/>
          </p:nvPr>
        </p:nvSpPr>
        <p:spPr>
          <a:xfrm>
            <a:off x="2260168" y="3108960"/>
            <a:ext cx="7671664" cy="75850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Font typeface="Libre Franklin"/>
              <a:buNone/>
            </a:pPr>
            <a:r>
              <a:rPr lang="no-NO" i="0"/>
              <a:t>Noen ytringer bør forbys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4AF0"/>
        </a:solidFill>
        <a:effectLst/>
      </p:bgPr>
    </p:bg>
    <p:spTree>
      <p:nvGrpSpPr>
        <p:cNvPr id="1" name="Shape 106"/>
        <p:cNvGrpSpPr/>
        <p:nvPr/>
      </p:nvGrpSpPr>
      <p:grpSpPr>
        <a:xfrm>
          <a:off x="0" y="0"/>
          <a:ext cx="0" cy="0"/>
          <a:chOff x="0" y="0"/>
          <a:chExt cx="0" cy="0"/>
        </a:xfrm>
      </p:grpSpPr>
      <p:sp>
        <p:nvSpPr>
          <p:cNvPr id="107" name="Google Shape;107;p5"/>
          <p:cNvSpPr txBox="1">
            <a:spLocks noGrp="1"/>
          </p:cNvSpPr>
          <p:nvPr>
            <p:ph type="title"/>
          </p:nvPr>
        </p:nvSpPr>
        <p:spPr>
          <a:xfrm>
            <a:off x="2260168" y="3108960"/>
            <a:ext cx="7671664" cy="75850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Font typeface="Libre Franklin"/>
              <a:buNone/>
            </a:pPr>
            <a:r>
              <a:rPr lang="no-NO" i="0" dirty="0"/>
              <a:t>De fleste unge vil ikke mene noe i offentligheten</a:t>
            </a:r>
            <a:r>
              <a:rPr lang="nb-NO" i="0" dirty="0"/>
              <a:t> på grunn av faren for sosiale konsekvenser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4AF0"/>
        </a:solidFill>
        <a:effectLst/>
      </p:bgPr>
    </p:bg>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xfrm>
            <a:off x="2260168" y="3108960"/>
            <a:ext cx="7671664" cy="75850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Font typeface="Libre Franklin"/>
              <a:buNone/>
            </a:pPr>
            <a:r>
              <a:rPr lang="no-NO" i="0" dirty="0"/>
              <a:t>Jeg dobbeltsjekker alltid informasjonen jeg deler på </a:t>
            </a:r>
            <a:br>
              <a:rPr lang="nb-NO" i="0" dirty="0"/>
            </a:br>
            <a:r>
              <a:rPr lang="no-NO" i="0" dirty="0"/>
              <a:t>sosiale medier</a:t>
            </a:r>
            <a:endParaRPr dirty="0"/>
          </a:p>
        </p:txBody>
      </p:sp>
    </p:spTree>
  </p:cSld>
  <p:clrMapOvr>
    <a:masterClrMapping/>
  </p:clrMapOvr>
</p:sld>
</file>

<file path=ppt/theme/theme1.xml><?xml version="1.0" encoding="utf-8"?>
<a:theme xmlns:a="http://schemas.openxmlformats.org/drawingml/2006/main" name="Office-tema">
  <a:themeElements>
    <a:clrScheme name="Norsk PEN_">
      <a:dk1>
        <a:srgbClr val="28098B"/>
      </a:dk1>
      <a:lt1>
        <a:srgbClr val="CF49F0"/>
      </a:lt1>
      <a:dk2>
        <a:srgbClr val="FF8F30"/>
      </a:dk2>
      <a:lt2>
        <a:srgbClr val="FFFFFF"/>
      </a:lt2>
      <a:accent1>
        <a:srgbClr val="000000"/>
      </a:accent1>
      <a:accent2>
        <a:srgbClr val="808080"/>
      </a:accent2>
      <a:accent3>
        <a:srgbClr val="28098B"/>
      </a:accent3>
      <a:accent4>
        <a:srgbClr val="CF49F0"/>
      </a:accent4>
      <a:accent5>
        <a:srgbClr val="FF8F30"/>
      </a:accent5>
      <a:accent6>
        <a:srgbClr val="FFFFFF"/>
      </a:accent6>
      <a:hlink>
        <a:srgbClr val="CF49F0"/>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649</Words>
  <Application>Microsoft Macintosh PowerPoint</Application>
  <PresentationFormat>Widescreen</PresentationFormat>
  <Paragraphs>62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Roboto</vt:lpstr>
      <vt:lpstr>Libre Franklin</vt:lpstr>
      <vt:lpstr>ROBOTO CONDENSED LIGHT</vt:lpstr>
      <vt:lpstr>Calibri</vt:lpstr>
      <vt:lpstr>Arial</vt:lpstr>
      <vt:lpstr>Consolas</vt:lpstr>
      <vt:lpstr>Office-tema</vt:lpstr>
      <vt:lpstr>Det har aldri vært lettere å  ytre seg, men... </vt:lpstr>
      <vt:lpstr>Del 1:      </vt:lpstr>
      <vt:lpstr>Del 2:</vt:lpstr>
      <vt:lpstr>Påstander om YTRINGSFRIHET</vt:lpstr>
      <vt:lpstr>Jeg har rett til å si akkurat hva jeg vil</vt:lpstr>
      <vt:lpstr>Jeg er ikke ansvarlig for hvordan andre reagerer på det jeg sier</vt:lpstr>
      <vt:lpstr>Noen ytringer bør forbys</vt:lpstr>
      <vt:lpstr>De fleste unge vil ikke mene noe i offentligheten på grunn av faren for sosiale konsekvenser</vt:lpstr>
      <vt:lpstr>Jeg dobbeltsjekker alltid informasjonen jeg deler på  sosiale medier</vt:lpstr>
      <vt:lpstr>Del 3:</vt:lpstr>
      <vt:lpstr>Oppgave 1:  Tenk på en betent situasjon/diskusjon der du ønsket å si noe, men lot være. Skriv ned grunnene til at du lot være å ytre deg.  </vt:lpstr>
      <vt:lpstr>Oppgave 2:  Hvilke kanaler ville du brukt til å ytre deg om et tema du brenner for? Er det noen kanaler det er lettere å ytre seg i enn andre, og hva er de positive og negative sidene ved disse kanalene?   </vt:lpstr>
      <vt:lpstr>Oppgave 3:  Kan du tenke på noen situasjoner der ytringsfriheten bør begrenses? Hvorfor/hvorfor ikke?  </vt:lpstr>
      <vt:lpstr>Oppgave 4:  Hva legger du i begrepet «ytringsansvar»?  </vt:lpstr>
      <vt:lpstr>Oppgave 5:  Hva bør gjøres for at det skal bli enklere for unge å bruke stemmen sin? </vt:lpstr>
      <vt:lpstr>Oppgave 6:  Hva kan du gjøre for at andre unge skal tørre å bruke stemmen sin? </vt:lpstr>
      <vt:lpstr>Oppgave 6:  Hva kan du gjøre for at andre unge skal tørre å bruke stemmen sin? </vt:lpstr>
      <vt:lpstr>Seks råd til deg som vil bruke stemmen din!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har aldri vært lettere å  ytre seg, men... </dc:title>
  <dc:creator>Kristine Meinseth</dc:creator>
  <cp:lastModifiedBy>Microsoft Office User</cp:lastModifiedBy>
  <cp:revision>2</cp:revision>
  <dcterms:created xsi:type="dcterms:W3CDTF">2020-05-22T13:43:37Z</dcterms:created>
  <dcterms:modified xsi:type="dcterms:W3CDTF">2021-08-26T20:01:54Z</dcterms:modified>
</cp:coreProperties>
</file>